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1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38" r:id="rId17"/>
    <p:sldId id="303" r:id="rId18"/>
    <p:sldId id="265" r:id="rId19"/>
    <p:sldId id="268" r:id="rId20"/>
    <p:sldId id="271" r:id="rId21"/>
    <p:sldId id="272" r:id="rId22"/>
    <p:sldId id="289" r:id="rId23"/>
    <p:sldId id="284" r:id="rId24"/>
    <p:sldId id="285" r:id="rId25"/>
    <p:sldId id="286" r:id="rId26"/>
    <p:sldId id="267" r:id="rId27"/>
    <p:sldId id="294" r:id="rId28"/>
    <p:sldId id="270" r:id="rId29"/>
    <p:sldId id="273" r:id="rId30"/>
    <p:sldId id="274" r:id="rId31"/>
    <p:sldId id="335" r:id="rId32"/>
    <p:sldId id="304" r:id="rId33"/>
    <p:sldId id="321" r:id="rId34"/>
    <p:sldId id="322" r:id="rId35"/>
    <p:sldId id="324" r:id="rId36"/>
    <p:sldId id="325" r:id="rId37"/>
    <p:sldId id="320" r:id="rId38"/>
    <p:sldId id="336" r:id="rId39"/>
    <p:sldId id="356" r:id="rId40"/>
    <p:sldId id="307" r:id="rId41"/>
    <p:sldId id="308" r:id="rId42"/>
    <p:sldId id="309" r:id="rId43"/>
    <p:sldId id="310" r:id="rId44"/>
    <p:sldId id="344" r:id="rId45"/>
    <p:sldId id="311" r:id="rId46"/>
    <p:sldId id="312" r:id="rId47"/>
    <p:sldId id="318" r:id="rId48"/>
    <p:sldId id="317" r:id="rId49"/>
    <p:sldId id="327" r:id="rId50"/>
    <p:sldId id="314" r:id="rId51"/>
    <p:sldId id="315" r:id="rId52"/>
    <p:sldId id="316" r:id="rId53"/>
    <p:sldId id="339" r:id="rId54"/>
    <p:sldId id="319" r:id="rId55"/>
    <p:sldId id="275" r:id="rId56"/>
    <p:sldId id="277" r:id="rId57"/>
    <p:sldId id="278" r:id="rId58"/>
    <p:sldId id="296" r:id="rId59"/>
    <p:sldId id="297" r:id="rId60"/>
    <p:sldId id="299" r:id="rId61"/>
    <p:sldId id="298" r:id="rId62"/>
    <p:sldId id="295" r:id="rId63"/>
    <p:sldId id="306" r:id="rId64"/>
    <p:sldId id="300" r:id="rId65"/>
    <p:sldId id="301" r:id="rId66"/>
    <p:sldId id="302" r:id="rId67"/>
    <p:sldId id="337" r:id="rId68"/>
    <p:sldId id="305" r:id="rId69"/>
    <p:sldId id="328" r:id="rId70"/>
    <p:sldId id="329" r:id="rId71"/>
    <p:sldId id="326" r:id="rId72"/>
    <p:sldId id="330" r:id="rId73"/>
    <p:sldId id="341" r:id="rId74"/>
    <p:sldId id="342" r:id="rId75"/>
    <p:sldId id="345" r:id="rId76"/>
    <p:sldId id="346" r:id="rId77"/>
    <p:sldId id="347" r:id="rId78"/>
    <p:sldId id="353" r:id="rId79"/>
    <p:sldId id="334" r:id="rId80"/>
    <p:sldId id="348" r:id="rId81"/>
    <p:sldId id="350" r:id="rId82"/>
    <p:sldId id="351" r:id="rId83"/>
    <p:sldId id="340" r:id="rId84"/>
    <p:sldId id="352" r:id="rId85"/>
    <p:sldId id="354" r:id="rId86"/>
    <p:sldId id="355" r:id="rId87"/>
    <p:sldId id="357" r:id="rId88"/>
    <p:sldId id="358" r:id="rId89"/>
    <p:sldId id="359" r:id="rId90"/>
    <p:sldId id="360" r:id="rId91"/>
    <p:sldId id="361" r:id="rId92"/>
    <p:sldId id="363" r:id="rId93"/>
    <p:sldId id="364" r:id="rId94"/>
    <p:sldId id="365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84" r:id="rId105"/>
    <p:sldId id="381" r:id="rId106"/>
    <p:sldId id="377" r:id="rId107"/>
    <p:sldId id="382" r:id="rId108"/>
    <p:sldId id="383" r:id="rId109"/>
    <p:sldId id="380" r:id="rId110"/>
    <p:sldId id="385" r:id="rId111"/>
    <p:sldId id="386" r:id="rId112"/>
    <p:sldId id="387" r:id="rId113"/>
    <p:sldId id="388" r:id="rId114"/>
    <p:sldId id="389" r:id="rId115"/>
    <p:sldId id="390" r:id="rId116"/>
    <p:sldId id="391" r:id="rId117"/>
    <p:sldId id="392" r:id="rId118"/>
    <p:sldId id="393" r:id="rId119"/>
    <p:sldId id="395" r:id="rId1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38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35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  <p14:sldId id="336"/>
          </p14:sldIdLst>
        </p14:section>
        <p14:section name="3. Builder" id="{14445601-9E8D-48A0-BC8F-4D8C53009EB0}">
          <p14:sldIdLst>
            <p14:sldId id="356"/>
          </p14:sldIdLst>
        </p14:section>
        <p14:section name="4. Façade" id="{D3443E3D-042C-4C7B-96C0-00D55E9FDDD6}">
          <p14:sldIdLst>
            <p14:sldId id="307"/>
            <p14:sldId id="308"/>
            <p14:sldId id="309"/>
            <p14:sldId id="310"/>
            <p14:sldId id="344"/>
            <p14:sldId id="311"/>
            <p14:sldId id="312"/>
            <p14:sldId id="318"/>
            <p14:sldId id="317"/>
            <p14:sldId id="327"/>
            <p14:sldId id="314"/>
            <p14:sldId id="315"/>
            <p14:sldId id="316"/>
            <p14:sldId id="339"/>
            <p14:sldId id="319"/>
          </p14:sldIdLst>
        </p14:section>
        <p14:section name="5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37"/>
            <p14:sldId id="305"/>
          </p14:sldIdLst>
        </p14:section>
        <p14:section name="6. Command" id="{FAFE2B92-D8AE-424E-9BAD-84775E4B3854}">
          <p14:sldIdLst>
            <p14:sldId id="328"/>
            <p14:sldId id="329"/>
            <p14:sldId id="326"/>
            <p14:sldId id="330"/>
            <p14:sldId id="341"/>
            <p14:sldId id="342"/>
            <p14:sldId id="345"/>
            <p14:sldId id="346"/>
            <p14:sldId id="347"/>
            <p14:sldId id="353"/>
            <p14:sldId id="334"/>
            <p14:sldId id="348"/>
            <p14:sldId id="350"/>
            <p14:sldId id="351"/>
            <p14:sldId id="340"/>
            <p14:sldId id="352"/>
            <p14:sldId id="354"/>
            <p14:sldId id="355"/>
          </p14:sldIdLst>
        </p14:section>
        <p14:section name="7. Adapter" id="{EC1EB35B-5C9D-45F2-9AD2-6A097C90595E}">
          <p14:sldIdLst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  <p14:sldId id="367"/>
            <p14:sldId id="368"/>
            <p14:sldId id="369"/>
          </p14:sldIdLst>
        </p14:section>
        <p14:section name="8. Decorator" id="{22023BFA-8EBF-4BDB-836B-8944C504ED35}">
          <p14:sldIdLst>
            <p14:sldId id="370"/>
            <p14:sldId id="371"/>
            <p14:sldId id="372"/>
            <p14:sldId id="373"/>
            <p14:sldId id="374"/>
            <p14:sldId id="375"/>
            <p14:sldId id="384"/>
            <p14:sldId id="381"/>
            <p14:sldId id="377"/>
            <p14:sldId id="382"/>
            <p14:sldId id="383"/>
            <p14:sldId id="380"/>
          </p14:sldIdLst>
        </p14:section>
        <p14:section name="9. Proxy" id="{ACA47EDD-23D8-404C-B714-4227328D4732}">
          <p14:sldIdLst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75" autoAdjust="0"/>
  </p:normalViewPr>
  <p:slideViewPr>
    <p:cSldViewPr snapToGrid="0">
      <p:cViewPr>
        <p:scale>
          <a:sx n="50" d="100"/>
          <a:sy n="50" d="100"/>
        </p:scale>
        <p:origin x="1277" y="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19.05.2022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decorator/csharp/example/" TargetMode="External"/><Relationship Id="rId2" Type="http://schemas.openxmlformats.org/officeDocument/2006/relationships/hyperlink" Target="https://refactoring.guru/design-patterns/deco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hyperlink" Target="https://www.dofactory.com/net/decorator-design-pattern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proxy/csharp/example/" TargetMode="External"/><Relationship Id="rId2" Type="http://schemas.openxmlformats.org/officeDocument/2006/relationships/hyperlink" Target="https://refactoring.guru/design-patterns/prox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hyperlink" Target="https://www.dofactory.com/net/proxy-design-pattern" TargetMode="Externa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dofactory.com/net/facade-design-pattern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dofactory.com/net/strategy-design-pattern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ommand/csharp/example/" TargetMode="External"/><Relationship Id="rId2" Type="http://schemas.openxmlformats.org/officeDocument/2006/relationships/hyperlink" Target="https://refactoring.guru/design-patterns/comman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dofactory.com/net/facade-design-pattern/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dapter/csharp/example/" TargetMode="External"/><Relationship Id="rId2" Type="http://schemas.openxmlformats.org/officeDocument/2006/relationships/hyperlink" Target="https://refactoring.guru/design-patterns/adapt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dofactory.com/net/adapter-design-patter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microsoft.com/office/2007/relationships/hdphoto" Target="../media/hdphoto4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https://refactoring.guru/design-patterns/decorator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https://refactoring.guru/design-patterns/decorator/csharp/example/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61961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https://www.dofactory.com/net/decorator-design-pattern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4C7A9-2F07-4BC2-A0A5-185E7D6D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766" y="1315022"/>
            <a:ext cx="6134465" cy="2659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146D5-AB68-4772-AB62-0657FB58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7" y="5010207"/>
            <a:ext cx="6097268" cy="106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904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13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479F99D8-8D04-4788-8445-D61C5C1E1F84}"/>
              </a:ext>
            </a:extLst>
          </p:cNvPr>
          <p:cNvSpPr/>
          <p:nvPr/>
        </p:nvSpPr>
        <p:spPr>
          <a:xfrm rot="3213922">
            <a:off x="3411287" y="2024605"/>
            <a:ext cx="1654985" cy="1384055"/>
          </a:xfrm>
          <a:prstGeom prst="curvedDownArrow">
            <a:avLst>
              <a:gd name="adj1" fmla="val 25000"/>
              <a:gd name="adj2" fmla="val 50000"/>
              <a:gd name="adj3" fmla="val 389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601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82ADB-9110-4926-A34E-25D29BEDE845}"/>
              </a:ext>
            </a:extLst>
          </p:cNvPr>
          <p:cNvGrpSpPr/>
          <p:nvPr/>
        </p:nvGrpSpPr>
        <p:grpSpPr>
          <a:xfrm>
            <a:off x="452284" y="730354"/>
            <a:ext cx="3140154" cy="2397534"/>
            <a:chOff x="540774" y="425251"/>
            <a:chExt cx="3140154" cy="2397534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8E614B4-9AC9-4A1F-9418-47113D21B3AD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425251"/>
              <a:ext cx="3140154" cy="36540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highlight>
                    <a:srgbClr val="000000"/>
                  </a:highlight>
                </a:rPr>
                <a:t>Basic card</a:t>
              </a:r>
              <a:r>
                <a:rPr lang="en-US" sz="1600" dirty="0">
                  <a:highlight>
                    <a:srgbClr val="000000"/>
                  </a:highlight>
                </a:rPr>
                <a:t>, used to pay in shops</a:t>
              </a:r>
            </a:p>
          </p:txBody>
        </p:sp>
        <p:pic>
          <p:nvPicPr>
            <p:cNvPr id="1026" name="Picture 2" descr="HSBC Premier Credit Card - HSBC Channel Islands &amp; Isle of Man">
              <a:extLst>
                <a:ext uri="{FF2B5EF4-FFF2-40B4-BE49-F238E27FC236}">
                  <a16:creationId xmlns:a16="http://schemas.microsoft.com/office/drawing/2014/main" id="{4C86E5EA-BDC0-49A7-A33D-EC04BAA17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74" y="790657"/>
              <a:ext cx="3140154" cy="203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0FCE5-5F3D-4F15-9C46-5856E04F2377}"/>
              </a:ext>
            </a:extLst>
          </p:cNvPr>
          <p:cNvGrpSpPr/>
          <p:nvPr/>
        </p:nvGrpSpPr>
        <p:grpSpPr>
          <a:xfrm>
            <a:off x="1533832" y="3730112"/>
            <a:ext cx="3629668" cy="2845858"/>
            <a:chOff x="540774" y="3411449"/>
            <a:chExt cx="3629668" cy="2845858"/>
          </a:xfrm>
        </p:grpSpPr>
        <p:pic>
          <p:nvPicPr>
            <p:cNvPr id="1028" name="Picture 4" descr="RFID Card Protector Sleeves (5 Pack) OW-Travel Contactless Card  Protector.RFID Blocking Card and Credit Card Protector.RFID Card Holder  Credit Card Holder RFID Blocking Bank Card Security Protectors :  Amazon.co.uk: Luggage">
              <a:extLst>
                <a:ext uri="{FF2B5EF4-FFF2-40B4-BE49-F238E27FC236}">
                  <a16:creationId xmlns:a16="http://schemas.microsoft.com/office/drawing/2014/main" id="{8B6EFF8F-FC29-4378-94F2-F819B3BEA2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59" b="22559"/>
            <a:stretch/>
          </p:blipFill>
          <p:spPr bwMode="auto">
            <a:xfrm>
              <a:off x="540774" y="4035216"/>
              <a:ext cx="3629668" cy="2222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E66F7B0-DC8C-412D-9A72-19AA6404E685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3411449"/>
              <a:ext cx="3313471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put inside the </a:t>
              </a:r>
              <a:r>
                <a:rPr lang="en-US" sz="1600" b="1" dirty="0">
                  <a:highlight>
                    <a:srgbClr val="000000"/>
                  </a:highlight>
                </a:rPr>
                <a:t>RFID cover </a:t>
              </a:r>
              <a:r>
                <a:rPr lang="en-US" sz="1600" dirty="0">
                  <a:highlight>
                    <a:srgbClr val="000000"/>
                  </a:highlight>
                </a:rPr>
                <a:t>the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card is gaining anti-scanning property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950F1B-F1F5-4E47-932C-80348A6F2C23}"/>
              </a:ext>
            </a:extLst>
          </p:cNvPr>
          <p:cNvGrpSpPr/>
          <p:nvPr/>
        </p:nvGrpSpPr>
        <p:grpSpPr>
          <a:xfrm>
            <a:off x="6096000" y="1639887"/>
            <a:ext cx="5410507" cy="4941867"/>
            <a:chOff x="5051016" y="1435509"/>
            <a:chExt cx="5410507" cy="4941867"/>
          </a:xfrm>
        </p:grpSpPr>
        <p:pic>
          <p:nvPicPr>
            <p:cNvPr id="1030" name="Picture 6" descr="Secrid Wallets | Fraser Hart">
              <a:extLst>
                <a:ext uri="{FF2B5EF4-FFF2-40B4-BE49-F238E27FC236}">
                  <a16:creationId xmlns:a16="http://schemas.microsoft.com/office/drawing/2014/main" id="{8CF185BC-154D-4CD4-A046-B88DBAC2E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016" y="1435509"/>
              <a:ext cx="5410507" cy="425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D93B85C-9010-42E5-90D1-9C5FC065F2E8}"/>
                </a:ext>
              </a:extLst>
            </p:cNvPr>
            <p:cNvSpPr txBox="1">
              <a:spLocks/>
            </p:cNvSpPr>
            <p:nvPr/>
          </p:nvSpPr>
          <p:spPr>
            <a:xfrm>
              <a:off x="5051016" y="5753609"/>
              <a:ext cx="5410507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additionally put into a </a:t>
              </a:r>
              <a:r>
                <a:rPr lang="en-US" sz="1600" b="1" dirty="0">
                  <a:highlight>
                    <a:srgbClr val="000000"/>
                  </a:highlight>
                </a:rPr>
                <a:t>wallet</a:t>
              </a:r>
              <a:r>
                <a:rPr lang="en-US" sz="1600" dirty="0">
                  <a:highlight>
                    <a:srgbClr val="000000"/>
                  </a:highlight>
                </a:rPr>
                <a:t> the card will gain anti-bend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and anti-broken benefits. Also, it’s harder to be spot and stolen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813304-C162-4E54-B621-F1739DB4D6F6}"/>
              </a:ext>
            </a:extLst>
          </p:cNvPr>
          <p:cNvSpPr/>
          <p:nvPr/>
        </p:nvSpPr>
        <p:spPr>
          <a:xfrm>
            <a:off x="5185135" y="4774537"/>
            <a:ext cx="1012723" cy="88715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53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5077706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By </a:t>
            </a: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more layers of specialized clothes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we are gaining a level of weather protection,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e.g.; </a:t>
            </a:r>
            <a:r>
              <a:rPr lang="en-US" sz="2400" b="1" u="sng" cap="none" dirty="0">
                <a:highlight>
                  <a:srgbClr val="000000"/>
                </a:highlight>
              </a:rPr>
              <a:t>cold-proof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wind-proof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water-proof</a:t>
            </a:r>
            <a:r>
              <a:rPr lang="en-US" sz="2400" cap="none" dirty="0">
                <a:highlight>
                  <a:srgbClr val="000000"/>
                </a:highlight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F7FCF4-A578-4720-8B5B-21B6A7CE26B4}"/>
              </a:ext>
            </a:extLst>
          </p:cNvPr>
          <p:cNvGrpSpPr/>
          <p:nvPr/>
        </p:nvGrpSpPr>
        <p:grpSpPr>
          <a:xfrm>
            <a:off x="3238495" y="1842934"/>
            <a:ext cx="5715000" cy="2857500"/>
            <a:chOff x="3238495" y="1842934"/>
            <a:chExt cx="5715000" cy="2857500"/>
          </a:xfrm>
        </p:grpSpPr>
        <p:pic>
          <p:nvPicPr>
            <p:cNvPr id="9" name="Picture 2" descr="Example of the Decorator pattern">
              <a:extLst>
                <a:ext uri="{FF2B5EF4-FFF2-40B4-BE49-F238E27FC236}">
                  <a16:creationId xmlns:a16="http://schemas.microsoft.com/office/drawing/2014/main" id="{1E5F6776-8C90-44E9-8F6D-DA5727BD5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495" y="1842934"/>
              <a:ext cx="5715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3FF44BB1-2821-4B3F-BBA6-CD113E4E5063}"/>
                </a:ext>
              </a:extLst>
            </p:cNvPr>
            <p:cNvSpPr/>
            <p:nvPr/>
          </p:nvSpPr>
          <p:spPr>
            <a:xfrm>
              <a:off x="8436077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80832D21-DA60-4972-95D3-F20F5C692679}"/>
                </a:ext>
              </a:extLst>
            </p:cNvPr>
            <p:cNvSpPr/>
            <p:nvPr/>
          </p:nvSpPr>
          <p:spPr>
            <a:xfrm>
              <a:off x="6556268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B5F2868C-C1DF-40F8-A388-0599AD4D205C}"/>
                </a:ext>
              </a:extLst>
            </p:cNvPr>
            <p:cNvSpPr/>
            <p:nvPr/>
          </p:nvSpPr>
          <p:spPr>
            <a:xfrm>
              <a:off x="8071059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15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2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6048009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FCCD4-86EC-4367-9168-244CE4F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320655"/>
            <a:ext cx="5725324" cy="4667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1EBE1D-9439-444D-8DA8-E75A2A6F9EE1}"/>
              </a:ext>
            </a:extLst>
          </p:cNvPr>
          <p:cNvSpPr/>
          <p:nvPr/>
        </p:nvSpPr>
        <p:spPr>
          <a:xfrm>
            <a:off x="5220928" y="2630611"/>
            <a:ext cx="1445344" cy="7462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CCD67-13E5-429E-8D6C-67A85C76967A}"/>
              </a:ext>
            </a:extLst>
          </p:cNvPr>
          <p:cNvSpPr txBox="1"/>
          <p:nvPr/>
        </p:nvSpPr>
        <p:spPr>
          <a:xfrm>
            <a:off x="3233338" y="5286492"/>
            <a:ext cx="247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Decorator extends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of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CF21F-B6B5-4230-8D31-B68B2F736196}"/>
              </a:ext>
            </a:extLst>
          </p:cNvPr>
          <p:cNvSpPr/>
          <p:nvPr/>
        </p:nvSpPr>
        <p:spPr>
          <a:xfrm>
            <a:off x="5992368" y="4463845"/>
            <a:ext cx="1165516" cy="23597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FE7B0-4EE1-41F0-9044-899D8BCFD918}"/>
              </a:ext>
            </a:extLst>
          </p:cNvPr>
          <p:cNvSpPr/>
          <p:nvPr/>
        </p:nvSpPr>
        <p:spPr>
          <a:xfrm>
            <a:off x="4334256" y="4096512"/>
            <a:ext cx="822960" cy="23774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40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5058896" y="1216966"/>
            <a:ext cx="2074206" cy="965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string</a:t>
            </a:r>
            <a:r>
              <a:rPr lang="en-US" sz="1300" cap="none" dirty="0">
                <a:highlight>
                  <a:srgbClr val="000000"/>
                </a:highlight>
              </a:rPr>
              <a:t>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285BFB2-5370-402B-B356-3A38C5692A4B}"/>
              </a:ext>
            </a:extLst>
          </p:cNvPr>
          <p:cNvSpPr txBox="1">
            <a:spLocks/>
          </p:cNvSpPr>
          <p:nvPr/>
        </p:nvSpPr>
        <p:spPr>
          <a:xfrm>
            <a:off x="1708646" y="1657511"/>
            <a:ext cx="2910348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: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override 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“woof woof”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A5676E-7889-4E56-B6A5-661F928DC5EC}"/>
              </a:ext>
            </a:extLst>
          </p:cNvPr>
          <p:cNvSpPr txBox="1">
            <a:spLocks/>
          </p:cNvSpPr>
          <p:nvPr/>
        </p:nvSpPr>
        <p:spPr>
          <a:xfrm>
            <a:off x="8367583" y="1665898"/>
            <a:ext cx="3401959" cy="29519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: 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_animal;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300" cap="none" dirty="0">
                <a:highlight>
                  <a:srgbClr val="000000"/>
                </a:highlight>
              </a:rPr>
              <a:t>animal)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this.</a:t>
            </a:r>
            <a:r>
              <a:rPr lang="en-US" sz="1300" cap="none" dirty="0">
                <a:highlight>
                  <a:srgbClr val="000000"/>
                </a:highlight>
              </a:rPr>
              <a:t>_animal = animal;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._animal.Action();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149F0F-5466-4E4D-AC2E-1D6030CDF201}"/>
              </a:ext>
            </a:extLst>
          </p:cNvPr>
          <p:cNvGrpSpPr/>
          <p:nvPr/>
        </p:nvGrpSpPr>
        <p:grpSpPr>
          <a:xfrm>
            <a:off x="1708281" y="1655277"/>
            <a:ext cx="6973602" cy="1577629"/>
            <a:chOff x="2045111" y="1665898"/>
            <a:chExt cx="6973602" cy="1577629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F24E32B7-AB60-46FA-B8AB-5A068E5B1126}"/>
                </a:ext>
              </a:extLst>
            </p:cNvPr>
            <p:cNvSpPr/>
            <p:nvPr/>
          </p:nvSpPr>
          <p:spPr>
            <a:xfrm>
              <a:off x="4955458" y="2534488"/>
              <a:ext cx="4063255" cy="16938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E5700C-F868-4BE5-8F71-91A61E8FF257}"/>
                </a:ext>
              </a:extLst>
            </p:cNvPr>
            <p:cNvSpPr/>
            <p:nvPr/>
          </p:nvSpPr>
          <p:spPr>
            <a:xfrm>
              <a:off x="2045111" y="1665898"/>
              <a:ext cx="2910348" cy="1577629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77268D3-9DC3-4FD3-9C91-BC20CEA45DC7}"/>
              </a:ext>
            </a:extLst>
          </p:cNvPr>
          <p:cNvSpPr txBox="1">
            <a:spLocks/>
          </p:cNvSpPr>
          <p:nvPr/>
        </p:nvSpPr>
        <p:spPr>
          <a:xfrm>
            <a:off x="8421628" y="5663709"/>
            <a:ext cx="3687054" cy="10982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Bark + Bite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PoliceDog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Bite + Sniff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5A00E-CC6D-489F-A247-CC91BD95F863}"/>
              </a:ext>
            </a:extLst>
          </p:cNvPr>
          <p:cNvGrpSpPr/>
          <p:nvPr/>
        </p:nvGrpSpPr>
        <p:grpSpPr>
          <a:xfrm>
            <a:off x="4257368" y="3649952"/>
            <a:ext cx="5811195" cy="2529335"/>
            <a:chOff x="2841523" y="3852010"/>
            <a:chExt cx="5811195" cy="2529335"/>
          </a:xfrm>
        </p:grpSpPr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F20B7655-DB77-4053-8D4D-8FE51C375A31}"/>
                </a:ext>
              </a:extLst>
            </p:cNvPr>
            <p:cNvSpPr txBox="1">
              <a:spLocks/>
            </p:cNvSpPr>
            <p:nvPr/>
          </p:nvSpPr>
          <p:spPr>
            <a:xfrm>
              <a:off x="2841523" y="3852010"/>
              <a:ext cx="3903405" cy="2529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Bite();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300" cap="none" dirty="0">
                  <a:highlight>
                    <a:srgbClr val="000000"/>
                  </a:highlight>
                </a:rPr>
                <a:t> Bite() { </a:t>
              </a:r>
              <a:r>
                <a: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something here</a:t>
              </a:r>
              <a:r>
                <a:rPr lang="en-US" sz="1300" cap="none" dirty="0">
                  <a:highlight>
                    <a:srgbClr val="000000"/>
                  </a:highlight>
                </a:rPr>
                <a:t>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}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30C5C7F-29FF-47B8-BA61-2F9663DDEE3D}"/>
                </a:ext>
              </a:extLst>
            </p:cNvPr>
            <p:cNvCxnSpPr>
              <a:cxnSpLocks/>
              <a:stCxn id="22" idx="2"/>
              <a:endCxn id="25" idx="3"/>
            </p:cNvCxnSpPr>
            <p:nvPr/>
          </p:nvCxnSpPr>
          <p:spPr>
            <a:xfrm rot="5400000">
              <a:off x="7550418" y="4014378"/>
              <a:ext cx="296810" cy="1907790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10C59A-2F69-4FA0-9114-85CE763FD2E7}"/>
              </a:ext>
            </a:extLst>
          </p:cNvPr>
          <p:cNvSpPr txBox="1"/>
          <p:nvPr/>
        </p:nvSpPr>
        <p:spPr>
          <a:xfrm>
            <a:off x="2401592" y="1246617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FAC35-72E4-4E46-A417-FA4D462E66CA}"/>
              </a:ext>
            </a:extLst>
          </p:cNvPr>
          <p:cNvSpPr txBox="1"/>
          <p:nvPr/>
        </p:nvSpPr>
        <p:spPr>
          <a:xfrm>
            <a:off x="9028181" y="1296566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Decorator definition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CD4F15-94D4-453F-9FC6-C3FE61296AD8}"/>
              </a:ext>
            </a:extLst>
          </p:cNvPr>
          <p:cNvSpPr txBox="1"/>
          <p:nvPr/>
        </p:nvSpPr>
        <p:spPr>
          <a:xfrm>
            <a:off x="5116527" y="3280620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5471C-F12F-429E-8542-3C74DAB9026B}"/>
              </a:ext>
            </a:extLst>
          </p:cNvPr>
          <p:cNvSpPr txBox="1"/>
          <p:nvPr/>
        </p:nvSpPr>
        <p:spPr>
          <a:xfrm>
            <a:off x="320199" y="3614474"/>
            <a:ext cx="350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We are not changing </a:t>
            </a:r>
            <a:r>
              <a:rPr lang="en-US" sz="1400" b="1" dirty="0">
                <a:solidFill>
                  <a:srgbClr val="C00000"/>
                </a:solidFill>
                <a:highlight>
                  <a:srgbClr val="000000"/>
                </a:highlight>
              </a:rPr>
              <a:t>Action()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 method or interface but </a:t>
            </a:r>
            <a:r>
              <a:rPr lang="en-US" sz="1400" u="sng" dirty="0">
                <a:solidFill>
                  <a:srgbClr val="C00000"/>
                </a:solidFill>
                <a:highlight>
                  <a:srgbClr val="000000"/>
                </a:highlight>
              </a:rPr>
              <a:t>enhancing 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its functionality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05A00-4F07-48C0-9092-ADA8241603C4}"/>
              </a:ext>
            </a:extLst>
          </p:cNvPr>
          <p:cNvGrpSpPr/>
          <p:nvPr/>
        </p:nvGrpSpPr>
        <p:grpSpPr>
          <a:xfrm>
            <a:off x="104028" y="4660651"/>
            <a:ext cx="6105043" cy="2090026"/>
            <a:chOff x="104028" y="4660651"/>
            <a:chExt cx="6105043" cy="2090026"/>
          </a:xfrm>
        </p:grpSpPr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72768D06-6700-4940-8FA4-A857304D9BFD}"/>
                </a:ext>
              </a:extLst>
            </p:cNvPr>
            <p:cNvSpPr txBox="1">
              <a:spLocks/>
            </p:cNvSpPr>
            <p:nvPr/>
          </p:nvSpPr>
          <p:spPr>
            <a:xfrm>
              <a:off x="104028" y="4660651"/>
              <a:ext cx="3892485" cy="209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	SniffDrugs();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	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}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45A7037-A794-46CF-9CD6-5399EDCB4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8126" y="5257674"/>
              <a:ext cx="369332" cy="2212558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495579F-7FA0-46F5-9D49-B52DA973851F}"/>
              </a:ext>
            </a:extLst>
          </p:cNvPr>
          <p:cNvSpPr txBox="1"/>
          <p:nvPr/>
        </p:nvSpPr>
        <p:spPr>
          <a:xfrm>
            <a:off x="957727" y="4289772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D6F010-69DD-4B7A-BBC2-04983F837A49}"/>
              </a:ext>
            </a:extLst>
          </p:cNvPr>
          <p:cNvGrpSpPr/>
          <p:nvPr/>
        </p:nvGrpSpPr>
        <p:grpSpPr>
          <a:xfrm>
            <a:off x="1936958" y="1655277"/>
            <a:ext cx="8854443" cy="4050387"/>
            <a:chOff x="1936958" y="1655277"/>
            <a:chExt cx="8854443" cy="405038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C49026-1056-4C85-B5C4-241E67059B69}"/>
                </a:ext>
              </a:extLst>
            </p:cNvPr>
            <p:cNvSpPr/>
            <p:nvPr/>
          </p:nvSpPr>
          <p:spPr>
            <a:xfrm>
              <a:off x="3539613" y="2094271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080937-2D20-4468-B197-348D270D0B10}"/>
                </a:ext>
              </a:extLst>
            </p:cNvPr>
            <p:cNvSpPr/>
            <p:nvPr/>
          </p:nvSpPr>
          <p:spPr>
            <a:xfrm>
              <a:off x="5853110" y="1655277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6BBD0B-41DF-4FAA-9D9E-95D1D1B1C2AF}"/>
                </a:ext>
              </a:extLst>
            </p:cNvPr>
            <p:cNvSpPr/>
            <p:nvPr/>
          </p:nvSpPr>
          <p:spPr>
            <a:xfrm>
              <a:off x="10201466" y="3493909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01143C-153D-4A7B-B588-B0B90804E466}"/>
                </a:ext>
              </a:extLst>
            </p:cNvPr>
            <p:cNvSpPr/>
            <p:nvPr/>
          </p:nvSpPr>
          <p:spPr>
            <a:xfrm>
              <a:off x="6095999" y="4474438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A1FDBB-A354-4E19-AD50-652F82C7581E}"/>
                </a:ext>
              </a:extLst>
            </p:cNvPr>
            <p:cNvSpPr/>
            <p:nvPr/>
          </p:nvSpPr>
          <p:spPr>
            <a:xfrm>
              <a:off x="1936958" y="5489354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EA8B5E-590C-424F-83E0-14D23B0D36CA}"/>
              </a:ext>
            </a:extLst>
          </p:cNvPr>
          <p:cNvGrpSpPr/>
          <p:nvPr/>
        </p:nvGrpSpPr>
        <p:grpSpPr>
          <a:xfrm>
            <a:off x="11080280" y="5151311"/>
            <a:ext cx="1007692" cy="1591704"/>
            <a:chOff x="11080280" y="5151311"/>
            <a:chExt cx="1007692" cy="159170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4CF2B9-66A5-4DE1-B67A-9B1A969A80D9}"/>
                </a:ext>
              </a:extLst>
            </p:cNvPr>
            <p:cNvGrpSpPr/>
            <p:nvPr/>
          </p:nvGrpSpPr>
          <p:grpSpPr>
            <a:xfrm>
              <a:off x="11080280" y="5151311"/>
              <a:ext cx="1007692" cy="1141334"/>
              <a:chOff x="11080280" y="5151311"/>
              <a:chExt cx="1007692" cy="114133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90B0C82-2629-4F5A-B39C-D6DE5B9A7FED}"/>
                  </a:ext>
                </a:extLst>
              </p:cNvPr>
              <p:cNvCxnSpPr/>
              <p:nvPr/>
            </p:nvCxnSpPr>
            <p:spPr>
              <a:xfrm>
                <a:off x="11769542" y="5479522"/>
                <a:ext cx="48832" cy="813123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11A6195E-7D9A-4F4B-8936-E1B85216D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80281" y="5151311"/>
                <a:ext cx="1007691" cy="2968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2000" kern="1200" cap="all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</a:pPr>
                <a:r>
                  <a:rPr lang="en-US" sz="1300" cap="none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new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 </a:t>
                </a:r>
                <a:r>
                  <a:rPr lang="en-US" sz="1300" cap="none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Dog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());</a:t>
                </a:r>
                <a:endPara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C24A7C-6DE2-4E5A-A2EF-71D710E1C632}"/>
                  </a:ext>
                </a:extLst>
              </p:cNvPr>
              <p:cNvSpPr/>
              <p:nvPr/>
            </p:nvSpPr>
            <p:spPr>
              <a:xfrm>
                <a:off x="11080280" y="5151311"/>
                <a:ext cx="1007691" cy="31034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F4C55B-D34F-40EF-A552-9F7F31992B55}"/>
                </a:ext>
              </a:extLst>
            </p:cNvPr>
            <p:cNvSpPr txBox="1"/>
            <p:nvPr/>
          </p:nvSpPr>
          <p:spPr>
            <a:xfrm>
              <a:off x="11084508" y="6450627"/>
              <a:ext cx="6495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accent4">
                      <a:lumMod val="75000"/>
                    </a:schemeClr>
                  </a:solidFill>
                </a:rPr>
                <a:t> + Bark</a:t>
              </a:r>
            </a:p>
          </p:txBody>
        </p:sp>
      </p:grpSp>
      <p:sp>
        <p:nvSpPr>
          <p:cNvPr id="62" name="Cube 61">
            <a:extLst>
              <a:ext uri="{FF2B5EF4-FFF2-40B4-BE49-F238E27FC236}">
                <a16:creationId xmlns:a16="http://schemas.microsoft.com/office/drawing/2014/main" id="{4D9066BF-8C9A-4502-A39C-69AA77E0B007}"/>
              </a:ext>
            </a:extLst>
          </p:cNvPr>
          <p:cNvSpPr/>
          <p:nvPr/>
        </p:nvSpPr>
        <p:spPr>
          <a:xfrm>
            <a:off x="7452438" y="547148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Bite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0F5EB2D7-25FE-486A-8E76-1DFF733F013A}"/>
              </a:ext>
            </a:extLst>
          </p:cNvPr>
          <p:cNvSpPr/>
          <p:nvPr/>
        </p:nvSpPr>
        <p:spPr>
          <a:xfrm>
            <a:off x="3702100" y="2582860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Bark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BE523AD3-5D78-4DEA-BC6B-C454850C45F6}"/>
              </a:ext>
            </a:extLst>
          </p:cNvPr>
          <p:cNvSpPr/>
          <p:nvPr/>
        </p:nvSpPr>
        <p:spPr>
          <a:xfrm>
            <a:off x="3052962" y="6044065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Sniff</a:t>
            </a:r>
          </a:p>
        </p:txBody>
      </p:sp>
    </p:spTree>
    <p:extLst>
      <p:ext uri="{BB962C8B-B14F-4D97-AF65-F5344CB8AC3E}">
        <p14:creationId xmlns:p14="http://schemas.microsoft.com/office/powerpoint/2010/main" val="42649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6" grpId="0" animBg="1"/>
      <p:bldP spid="11" grpId="0"/>
      <p:bldP spid="32" grpId="0"/>
      <p:bldP spid="35" grpId="0"/>
      <p:bldP spid="14" grpId="0"/>
      <p:bldP spid="46" grpId="0"/>
      <p:bldP spid="62" grpId="0" animBg="1"/>
      <p:bldP spid="63" grpId="0" animBg="1"/>
      <p:bldP spid="6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854185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9. Proxy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816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Provides an object which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acts like a substitute / surrogate or a placeholder</a:t>
            </a:r>
            <a:b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for another object or a concrete service. A proxy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controls access</a:t>
            </a:r>
            <a:r>
              <a:rPr lang="en-US" sz="1800" cap="none" dirty="0">
                <a:highlight>
                  <a:srgbClr val="000000"/>
                </a:highlight>
              </a:rPr>
              <a:t> to the original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object / service,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allowing you to perform some work</a:t>
            </a:r>
            <a:r>
              <a:rPr lang="en-US" sz="1800" cap="none" dirty="0">
                <a:highlight>
                  <a:srgbClr val="000000"/>
                </a:highlight>
              </a:rPr>
              <a:t> (caching, calculating, etc.)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either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before</a:t>
            </a:r>
            <a:r>
              <a:rPr lang="en-US" sz="1800" cap="none" dirty="0">
                <a:highlight>
                  <a:srgbClr val="000000"/>
                </a:highlight>
              </a:rPr>
              <a:t> or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after</a:t>
            </a:r>
            <a:r>
              <a:rPr lang="en-US" sz="1800" cap="none" dirty="0">
                <a:highlight>
                  <a:srgbClr val="000000"/>
                </a:highlight>
              </a:rPr>
              <a:t> the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request</a:t>
            </a:r>
            <a:r>
              <a:rPr lang="en-US" sz="1800" cap="none" dirty="0">
                <a:highlight>
                  <a:srgbClr val="000000"/>
                </a:highlight>
              </a:rPr>
              <a:t> gets through to the original object.</a:t>
            </a:r>
          </a:p>
          <a:p>
            <a:pPr algn="ctr"/>
            <a:endParaRPr lang="en-US" sz="10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Proxy offers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remote access</a:t>
            </a:r>
            <a:r>
              <a:rPr lang="en-US" sz="1800" cap="none" dirty="0">
                <a:highlight>
                  <a:srgbClr val="000000"/>
                </a:highlight>
              </a:rPr>
              <a:t> or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adding an extra level of protection</a:t>
            </a:r>
            <a:r>
              <a:rPr lang="en-US" sz="1800" cap="none" dirty="0">
                <a:highlight>
                  <a:srgbClr val="000000"/>
                </a:highlight>
              </a:rPr>
              <a:t> around the object.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proxy pattern can be used to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restrict access </a:t>
            </a:r>
            <a:r>
              <a:rPr lang="en-US" sz="1800" cap="none" dirty="0">
                <a:highlight>
                  <a:srgbClr val="000000"/>
                </a:highlight>
              </a:rPr>
              <a:t>to an object, to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provide a simpler or lightweight interface</a:t>
            </a:r>
            <a:r>
              <a:rPr lang="en-US" sz="1800" cap="none" dirty="0">
                <a:highlight>
                  <a:srgbClr val="000000"/>
                </a:highlight>
              </a:rPr>
              <a:t> or to allow a client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communication with a remote 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999986" y="1873188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Substitutes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  <p:pic>
        <p:nvPicPr>
          <p:cNvPr id="17" name="Picture 2" descr="Proxy">
            <a:extLst>
              <a:ext uri="{FF2B5EF4-FFF2-40B4-BE49-F238E27FC236}">
                <a16:creationId xmlns:a16="http://schemas.microsoft.com/office/drawing/2014/main" id="{8FDDFC49-D0B2-4341-899B-6DD10B79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5" y="299651"/>
            <a:ext cx="2433545" cy="17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399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Control:</a:t>
            </a:r>
            <a:r>
              <a:rPr lang="en-US" dirty="0">
                <a:highlight>
                  <a:srgbClr val="000000"/>
                </a:highlight>
              </a:rPr>
              <a:t>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Manage:</a:t>
            </a:r>
            <a:r>
              <a:rPr lang="en-US" dirty="0">
                <a:highlight>
                  <a:srgbClr val="000000"/>
                </a:highlight>
              </a:rPr>
              <a:t> the lifecycle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new proxies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introduced without changing the code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original service / object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more classes needs to be introduced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Delayed response:</a:t>
            </a:r>
            <a:r>
              <a:rPr lang="en-US" dirty="0">
                <a:highlight>
                  <a:srgbClr val="000000"/>
                </a:highlight>
              </a:rPr>
              <a:t> because proxy is a wrapper around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original service / object, the response from them might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slightly delayed (request is passing through proxy first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the response needs to be also read by proxy afterwards)</a:t>
            </a:r>
          </a:p>
        </p:txBody>
      </p:sp>
    </p:spTree>
    <p:extLst>
      <p:ext uri="{BB962C8B-B14F-4D97-AF65-F5344CB8AC3E}">
        <p14:creationId xmlns:p14="http://schemas.microsoft.com/office/powerpoint/2010/main" val="39382463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https://refactoring.guru/design-patterns/proxy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https://refactoring.guru/design-patterns/proxy/csharp/example/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61961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https://www.dofactory.com/net/proxy-design-pattern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34DBB-5C5D-411B-97F5-D32E4426C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210" y="1303990"/>
            <a:ext cx="5741579" cy="2657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AD405-D212-419C-A4D3-EE0F298D3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5" y="5010207"/>
            <a:ext cx="6097269" cy="10782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438F2F-56A3-4EF6-937E-9B4CBF9344DC}"/>
              </a:ext>
            </a:extLst>
          </p:cNvPr>
          <p:cNvSpPr/>
          <p:nvPr/>
        </p:nvSpPr>
        <p:spPr>
          <a:xfrm>
            <a:off x="3261406" y="2225285"/>
            <a:ext cx="1278210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87994-B8F4-44CB-B333-F82A41D25FA2}"/>
              </a:ext>
            </a:extLst>
          </p:cNvPr>
          <p:cNvSpPr/>
          <p:nvPr/>
        </p:nvSpPr>
        <p:spPr>
          <a:xfrm>
            <a:off x="4347210" y="5797160"/>
            <a:ext cx="943022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51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97780"/>
            <a:ext cx="10131425" cy="88715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sz="1600" b="1" dirty="0">
                <a:highlight>
                  <a:srgbClr val="000000"/>
                </a:highlight>
              </a:rPr>
              <a:t>(business is the same)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7" name="Picture 4" descr="Open a UK bank account for free with Monzo">
            <a:extLst>
              <a:ext uri="{FF2B5EF4-FFF2-40B4-BE49-F238E27FC236}">
                <a16:creationId xmlns:a16="http://schemas.microsoft.com/office/drawing/2014/main" id="{4299DA22-403F-4E84-A751-B3D8D273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93" y="1357459"/>
            <a:ext cx="5151495" cy="51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3E2F7E-0726-4EA3-8C11-38F259F883E5}"/>
              </a:ext>
            </a:extLst>
          </p:cNvPr>
          <p:cNvGrpSpPr/>
          <p:nvPr/>
        </p:nvGrpSpPr>
        <p:grpSpPr>
          <a:xfrm>
            <a:off x="147484" y="3409210"/>
            <a:ext cx="3883741" cy="2624678"/>
            <a:chOff x="147484" y="3409210"/>
            <a:chExt cx="3883741" cy="26246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9A12CA-8C98-4A14-AE25-2A4D74E1CE83}"/>
                </a:ext>
              </a:extLst>
            </p:cNvPr>
            <p:cNvSpPr txBox="1"/>
            <p:nvPr/>
          </p:nvSpPr>
          <p:spPr>
            <a:xfrm>
              <a:off x="327446" y="3409210"/>
              <a:ext cx="3523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 bank card is Proxy (substitute) of your bank account (real service)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5FC8BF-9DFE-4C95-9A78-96632FE79262}"/>
                </a:ext>
              </a:extLst>
            </p:cNvPr>
            <p:cNvSpPr txBox="1"/>
            <p:nvPr/>
          </p:nvSpPr>
          <p:spPr>
            <a:xfrm>
              <a:off x="147484" y="4556560"/>
              <a:ext cx="388374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Which means, you are using your bank card instead of direct operations from the bank account. But the card is just a wrapper (it means nothing without the real service – bank account)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69A98C-C0BB-469C-8FA0-FE017D7CE3DD}"/>
              </a:ext>
            </a:extLst>
          </p:cNvPr>
          <p:cNvGrpSpPr/>
          <p:nvPr/>
        </p:nvGrpSpPr>
        <p:grpSpPr>
          <a:xfrm>
            <a:off x="7878539" y="3046904"/>
            <a:ext cx="4164844" cy="3178675"/>
            <a:chOff x="7878539" y="3046904"/>
            <a:chExt cx="4164844" cy="31786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73D58F-2E2F-4FE3-8632-D89F945A72F2}"/>
                </a:ext>
              </a:extLst>
            </p:cNvPr>
            <p:cNvSpPr txBox="1"/>
            <p:nvPr/>
          </p:nvSpPr>
          <p:spPr>
            <a:xfrm>
              <a:off x="8286493" y="3046904"/>
              <a:ext cx="33489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And bank account is also a Proxy</a:t>
              </a:r>
              <a:b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</a:br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for a physical pile of paper cash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41929E-A153-4453-A95A-4E5BDA3A5448}"/>
                </a:ext>
              </a:extLst>
            </p:cNvPr>
            <p:cNvSpPr txBox="1"/>
            <p:nvPr/>
          </p:nvSpPr>
          <p:spPr>
            <a:xfrm>
              <a:off x="7878539" y="4194254"/>
              <a:ext cx="416484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You do not need to operate on real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money if you have a bank account.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But again, bank account is only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placeholder, it does not represent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real value of the original service (cash) without this service. No money =&gt; zero purpose of having a bank 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2117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2354579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9EC922-67D8-4896-A7E8-60BD43515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78" y="2317340"/>
            <a:ext cx="6057043" cy="37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38B682-C037-4CF4-90B7-1E851B8E1BC7}"/>
              </a:ext>
            </a:extLst>
          </p:cNvPr>
          <p:cNvSpPr txBox="1"/>
          <p:nvPr/>
        </p:nvSpPr>
        <p:spPr>
          <a:xfrm>
            <a:off x="2392690" y="1526989"/>
            <a:ext cx="2538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External service or app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the internal service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4C7575-D38C-409C-A397-BF5D18E9E41F}"/>
              </a:ext>
            </a:extLst>
          </p:cNvPr>
          <p:cNvGrpSpPr/>
          <p:nvPr/>
        </p:nvGrpSpPr>
        <p:grpSpPr>
          <a:xfrm>
            <a:off x="5643716" y="1803987"/>
            <a:ext cx="1268360" cy="1489819"/>
            <a:chOff x="5643716" y="1803987"/>
            <a:chExt cx="1268360" cy="14898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733093-49AF-4AE1-8A32-674550900783}"/>
                </a:ext>
              </a:extLst>
            </p:cNvPr>
            <p:cNvSpPr txBox="1"/>
            <p:nvPr/>
          </p:nvSpPr>
          <p:spPr>
            <a:xfrm>
              <a:off x="5756557" y="1803988"/>
              <a:ext cx="1021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Interface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02D32D-8B20-457C-9E4D-000DAE03F913}"/>
                </a:ext>
              </a:extLst>
            </p:cNvPr>
            <p:cNvSpPr/>
            <p:nvPr/>
          </p:nvSpPr>
          <p:spPr>
            <a:xfrm>
              <a:off x="5643716" y="1803987"/>
              <a:ext cx="1268360" cy="148981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AF4855-0091-49E3-94D7-82A631B7E6A9}"/>
              </a:ext>
            </a:extLst>
          </p:cNvPr>
          <p:cNvGrpSpPr/>
          <p:nvPr/>
        </p:nvGrpSpPr>
        <p:grpSpPr>
          <a:xfrm>
            <a:off x="3893229" y="3795252"/>
            <a:ext cx="2076082" cy="1555815"/>
            <a:chOff x="3893229" y="3814916"/>
            <a:chExt cx="2076082" cy="15558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4C273C-4EAE-4C72-BD24-C83959C9BBB9}"/>
                </a:ext>
              </a:extLst>
            </p:cNvPr>
            <p:cNvSpPr txBox="1"/>
            <p:nvPr/>
          </p:nvSpPr>
          <p:spPr>
            <a:xfrm>
              <a:off x="3893229" y="4962070"/>
              <a:ext cx="207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Real internal service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7A5B1B-0E04-4DD5-93C5-96E43E52DDC8}"/>
                </a:ext>
              </a:extLst>
            </p:cNvPr>
            <p:cNvSpPr/>
            <p:nvPr/>
          </p:nvSpPr>
          <p:spPr>
            <a:xfrm>
              <a:off x="3922724" y="3814916"/>
              <a:ext cx="2015959" cy="155581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8E1EA2-639B-4C78-B2B9-08803DCC11C5}"/>
              </a:ext>
            </a:extLst>
          </p:cNvPr>
          <p:cNvGrpSpPr/>
          <p:nvPr/>
        </p:nvGrpSpPr>
        <p:grpSpPr>
          <a:xfrm>
            <a:off x="6990736" y="3805083"/>
            <a:ext cx="5043982" cy="993059"/>
            <a:chOff x="6990736" y="3805083"/>
            <a:chExt cx="5043982" cy="9930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E7E21F-0969-489A-8665-A282531B6AC3}"/>
                </a:ext>
              </a:extLst>
            </p:cNvPr>
            <p:cNvSpPr txBox="1"/>
            <p:nvPr/>
          </p:nvSpPr>
          <p:spPr>
            <a:xfrm>
              <a:off x="8161542" y="3845314"/>
              <a:ext cx="38731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service substitute (the place which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will be engaged first before sending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any request to the real internal service)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55DF36-E695-4C7B-B3F9-8F6B5F9F638B}"/>
                </a:ext>
              </a:extLst>
            </p:cNvPr>
            <p:cNvSpPr/>
            <p:nvPr/>
          </p:nvSpPr>
          <p:spPr>
            <a:xfrm>
              <a:off x="6990736" y="3805083"/>
              <a:ext cx="5034116" cy="99305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BF7CDF-6955-4EBB-B46E-7304ADF30861}"/>
              </a:ext>
            </a:extLst>
          </p:cNvPr>
          <p:cNvGrpSpPr/>
          <p:nvPr/>
        </p:nvGrpSpPr>
        <p:grpSpPr>
          <a:xfrm>
            <a:off x="6912078" y="5183022"/>
            <a:ext cx="4082045" cy="912105"/>
            <a:chOff x="6990736" y="3547438"/>
            <a:chExt cx="3524388" cy="94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091C7F-D471-4469-924A-8E629EC0F8E9}"/>
                </a:ext>
              </a:extLst>
            </p:cNvPr>
            <p:cNvSpPr txBox="1"/>
            <p:nvPr/>
          </p:nvSpPr>
          <p:spPr>
            <a:xfrm>
              <a:off x="8967576" y="3547438"/>
              <a:ext cx="15475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request to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do some work by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the real service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AEECC0-9046-4449-81D6-33EC7B010E9C}"/>
                </a:ext>
              </a:extLst>
            </p:cNvPr>
            <p:cNvSpPr/>
            <p:nvPr/>
          </p:nvSpPr>
          <p:spPr>
            <a:xfrm>
              <a:off x="6990736" y="3556129"/>
              <a:ext cx="3524388" cy="93406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2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85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C561E2-BF76-4149-9368-38D4A93705FA}"/>
              </a:ext>
            </a:extLst>
          </p:cNvPr>
          <p:cNvGrpSpPr/>
          <p:nvPr/>
        </p:nvGrpSpPr>
        <p:grpSpPr>
          <a:xfrm>
            <a:off x="319546" y="3048038"/>
            <a:ext cx="3844414" cy="3540306"/>
            <a:chOff x="319546" y="3048038"/>
            <a:chExt cx="3844414" cy="35403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345234-AEC4-43CB-9591-F9F4EA47437A}"/>
                </a:ext>
              </a:extLst>
            </p:cNvPr>
            <p:cNvSpPr txBox="1"/>
            <p:nvPr/>
          </p:nvSpPr>
          <p:spPr>
            <a:xfrm>
              <a:off x="319546" y="3479801"/>
              <a:ext cx="3844414" cy="31085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"Chirp chirp"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10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803782-FF44-40FB-8FF0-801A66D23092}"/>
                </a:ext>
              </a:extLst>
            </p:cNvPr>
            <p:cNvSpPr txBox="1"/>
            <p:nvPr/>
          </p:nvSpPr>
          <p:spPr>
            <a:xfrm>
              <a:off x="1248826" y="3048038"/>
              <a:ext cx="1995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(real)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AA11C1-F928-4896-ABE8-EC618FDD0A8E}"/>
              </a:ext>
            </a:extLst>
          </p:cNvPr>
          <p:cNvGrpSpPr/>
          <p:nvPr/>
        </p:nvGrpSpPr>
        <p:grpSpPr>
          <a:xfrm>
            <a:off x="4739561" y="1213358"/>
            <a:ext cx="3949617" cy="5374986"/>
            <a:chOff x="4739561" y="1213358"/>
            <a:chExt cx="3949617" cy="537498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6FD512-043E-41DF-9BD8-5F5740EE0064}"/>
                </a:ext>
              </a:extLst>
            </p:cNvPr>
            <p:cNvSpPr txBox="1"/>
            <p:nvPr/>
          </p:nvSpPr>
          <p:spPr>
            <a:xfrm>
              <a:off x="4739561" y="1663919"/>
              <a:ext cx="3949617" cy="4924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BirdProxy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endPara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readonly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_bird;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CanaryProxy</a:t>
              </a:r>
              <a:r>
                <a:rPr lang="en-US" sz="1600" dirty="0">
                  <a:highlight>
                    <a:srgbClr val="000000"/>
                  </a:highlight>
                </a:rPr>
                <a:t>(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bird)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 = bird;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._bird.MakeSound();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._bird.GetMaxLivingAge();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78CEBB-97BD-4067-9A05-4750809ABEF6}"/>
                </a:ext>
              </a:extLst>
            </p:cNvPr>
            <p:cNvSpPr txBox="1"/>
            <p:nvPr/>
          </p:nvSpPr>
          <p:spPr>
            <a:xfrm>
              <a:off x="5489706" y="1213358"/>
              <a:ext cx="2449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(substitute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75C92A9-7E2F-42B0-B474-C8D39B56BFD1}"/>
              </a:ext>
            </a:extLst>
          </p:cNvPr>
          <p:cNvSpPr txBox="1"/>
          <p:nvPr/>
        </p:nvSpPr>
        <p:spPr>
          <a:xfrm>
            <a:off x="9074997" y="670947"/>
            <a:ext cx="2716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Examples of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Proxy</a:t>
            </a:r>
            <a:r>
              <a:rPr lang="en-US" sz="1600" dirty="0"/>
              <a:t> actions</a:t>
            </a:r>
            <a:br>
              <a:rPr lang="en-US" sz="1600" dirty="0"/>
            </a:br>
            <a:r>
              <a:rPr lang="en-US" sz="1600" dirty="0"/>
              <a:t>executed before/after passing</a:t>
            </a:r>
            <a:br>
              <a:rPr lang="en-US" sz="1600" dirty="0"/>
            </a:br>
            <a:r>
              <a:rPr lang="en-US" sz="1600" dirty="0"/>
              <a:t>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request</a:t>
            </a:r>
            <a:r>
              <a:rPr lang="en-US" sz="1600" dirty="0"/>
              <a:t> to 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</a:t>
            </a:r>
            <a:r>
              <a:rPr lang="en-US" sz="1600" dirty="0"/>
              <a:t>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3355D6-6562-4180-9025-A15D99A64FE3}"/>
              </a:ext>
            </a:extLst>
          </p:cNvPr>
          <p:cNvGrpSpPr/>
          <p:nvPr/>
        </p:nvGrpSpPr>
        <p:grpSpPr>
          <a:xfrm>
            <a:off x="6332982" y="4663440"/>
            <a:ext cx="1574790" cy="1475879"/>
            <a:chOff x="6332982" y="4663440"/>
            <a:chExt cx="1574790" cy="14758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011B51-894C-43B2-9B47-EEA1AF202752}"/>
                </a:ext>
              </a:extLst>
            </p:cNvPr>
            <p:cNvSpPr txBox="1"/>
            <p:nvPr/>
          </p:nvSpPr>
          <p:spPr>
            <a:xfrm>
              <a:off x="6332982" y="466344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1EDF40-4ACA-49F2-819C-B1464237E84C}"/>
                </a:ext>
              </a:extLst>
            </p:cNvPr>
            <p:cNvSpPr txBox="1"/>
            <p:nvPr/>
          </p:nvSpPr>
          <p:spPr>
            <a:xfrm>
              <a:off x="6332982" y="586232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5A8D761-C562-474A-B7E5-7FAFF9683967}"/>
              </a:ext>
            </a:extLst>
          </p:cNvPr>
          <p:cNvSpPr txBox="1"/>
          <p:nvPr/>
        </p:nvSpPr>
        <p:spPr>
          <a:xfrm>
            <a:off x="8773854" y="1663919"/>
            <a:ext cx="33188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IsValidBird(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fr-FR" sz="1400" dirty="0">
                <a:highlight>
                  <a:srgbClr val="000000"/>
                </a:highlight>
              </a:rPr>
              <a:t> animal)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fr-FR" sz="1400" dirty="0">
                <a:highlight>
                  <a:srgbClr val="000000"/>
                </a:highlight>
              </a:rPr>
              <a:t>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</a:t>
            </a:r>
            <a:r>
              <a:rPr lang="fr-FR" sz="1400" dirty="0">
                <a:highlight>
                  <a:srgbClr val="000000"/>
                </a:highlight>
              </a:rPr>
              <a:t> &amp;&amp; 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// Not a bird!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        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Canary</a:t>
            </a:r>
            <a:r>
              <a:rPr lang="fr-FR" sz="1400" dirty="0">
                <a:highlight>
                  <a:srgbClr val="000000"/>
                </a:highlight>
              </a:rPr>
              <a:t>;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Invalid bird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9CD9EE-57F1-4D71-A9AA-75FCCD7E7795}"/>
              </a:ext>
            </a:extLst>
          </p:cNvPr>
          <p:cNvSpPr txBox="1"/>
          <p:nvPr/>
        </p:nvSpPr>
        <p:spPr>
          <a:xfrm>
            <a:off x="319546" y="1693932"/>
            <a:ext cx="340917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 </a:t>
            </a:r>
            <a:r>
              <a:rPr lang="fr-FR" sz="1600" dirty="0">
                <a:highlight>
                  <a:srgbClr val="000000"/>
                </a:highlight>
              </a:rPr>
              <a:t>: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…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8B683D-51B5-489D-AD30-144E473E04DE}"/>
              </a:ext>
            </a:extLst>
          </p:cNvPr>
          <p:cNvSpPr txBox="1"/>
          <p:nvPr/>
        </p:nvSpPr>
        <p:spPr>
          <a:xfrm>
            <a:off x="319546" y="197695"/>
            <a:ext cx="2925099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>
                <a:highlight>
                  <a:srgbClr val="000000"/>
                </a:highlight>
              </a:rPr>
              <a:t>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fr-FR" sz="1600" dirty="0">
                <a:highlight>
                  <a:srgbClr val="000000"/>
                </a:highlight>
              </a:rPr>
              <a:t> MakeSound();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fr-FR" sz="1600" dirty="0">
                <a:highlight>
                  <a:srgbClr val="000000"/>
                </a:highlight>
              </a:rPr>
              <a:t> GetMaxLivingAge();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}</a:t>
            </a:r>
            <a:endParaRPr lang="en-US" sz="1600" dirty="0">
              <a:highlight>
                <a:srgbClr val="000000"/>
              </a:highlight>
            </a:endParaRPr>
          </a:p>
        </p:txBody>
      </p:sp>
      <p:sp>
        <p:nvSpPr>
          <p:cNvPr id="67" name="Tytuł 1">
            <a:extLst>
              <a:ext uri="{FF2B5EF4-FFF2-40B4-BE49-F238E27FC236}">
                <a16:creationId xmlns:a16="http://schemas.microsoft.com/office/drawing/2014/main" id="{308F0CA7-53B3-4669-A53A-3BA8CD68F2E0}"/>
              </a:ext>
            </a:extLst>
          </p:cNvPr>
          <p:cNvSpPr txBox="1">
            <a:spLocks/>
          </p:cNvSpPr>
          <p:nvPr/>
        </p:nvSpPr>
        <p:spPr>
          <a:xfrm>
            <a:off x="5402855" y="43192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8" name="Tytuł 1">
            <a:extLst>
              <a:ext uri="{FF2B5EF4-FFF2-40B4-BE49-F238E27FC236}">
                <a16:creationId xmlns:a16="http://schemas.microsoft.com/office/drawing/2014/main" id="{C4A1DC70-7F20-4561-A7DB-186FA2D13635}"/>
              </a:ext>
            </a:extLst>
          </p:cNvPr>
          <p:cNvSpPr txBox="1">
            <a:spLocks/>
          </p:cNvSpPr>
          <p:nvPr/>
        </p:nvSpPr>
        <p:spPr>
          <a:xfrm>
            <a:off x="5402855" y="55384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6EDB25-BCD6-4CA5-9BBF-F42B7BDA4A73}"/>
              </a:ext>
            </a:extLst>
          </p:cNvPr>
          <p:cNvGrpSpPr/>
          <p:nvPr/>
        </p:nvGrpSpPr>
        <p:grpSpPr>
          <a:xfrm>
            <a:off x="5520966" y="1663919"/>
            <a:ext cx="6571688" cy="3914010"/>
            <a:chOff x="5520966" y="1663919"/>
            <a:chExt cx="6571688" cy="39140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69C9D0-136B-4B71-AEF5-653C4C6154C5}"/>
                </a:ext>
              </a:extLst>
            </p:cNvPr>
            <p:cNvSpPr/>
            <p:nvPr/>
          </p:nvSpPr>
          <p:spPr>
            <a:xfrm>
              <a:off x="8773854" y="1663919"/>
              <a:ext cx="3318800" cy="116955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4A136BA-0546-4BA8-9C5A-03C33DD62B27}"/>
                </a:ext>
              </a:extLst>
            </p:cNvPr>
            <p:cNvCxnSpPr>
              <a:cxnSpLocks/>
              <a:stCxn id="21" idx="1"/>
              <a:endCxn id="67" idx="3"/>
            </p:cNvCxnSpPr>
            <p:nvPr/>
          </p:nvCxnSpPr>
          <p:spPr>
            <a:xfrm rot="10800000" flipV="1">
              <a:off x="5520966" y="2248694"/>
              <a:ext cx="3252889" cy="21100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70D19425-B771-466A-82B9-11C7E5186019}"/>
                </a:ext>
              </a:extLst>
            </p:cNvPr>
            <p:cNvCxnSpPr>
              <a:cxnSpLocks/>
              <a:stCxn id="21" idx="1"/>
              <a:endCxn id="68" idx="3"/>
            </p:cNvCxnSpPr>
            <p:nvPr/>
          </p:nvCxnSpPr>
          <p:spPr>
            <a:xfrm rot="10800000" flipV="1">
              <a:off x="5520966" y="2248694"/>
              <a:ext cx="3252889" cy="33292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7564620-92F3-46AF-8A9D-4291B3951AFC}"/>
              </a:ext>
            </a:extLst>
          </p:cNvPr>
          <p:cNvSpPr txBox="1"/>
          <p:nvPr/>
        </p:nvSpPr>
        <p:spPr>
          <a:xfrm>
            <a:off x="8773854" y="2995445"/>
            <a:ext cx="3318800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Logging(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fr-FR" sz="1400" dirty="0">
                <a:highlight>
                  <a:srgbClr val="000000"/>
                </a:highlight>
              </a:rPr>
              <a:t> action)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try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action?.Invoke();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catch</a:t>
            </a:r>
            <a:r>
              <a:rPr lang="fr-FR" sz="1400" dirty="0">
                <a:highlight>
                  <a:srgbClr val="000000"/>
                </a:highlight>
              </a:rPr>
              <a:t> (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Exception</a:t>
            </a:r>
            <a:r>
              <a:rPr lang="fr-FR" sz="1400" dirty="0">
                <a:highlight>
                  <a:srgbClr val="000000"/>
                </a:highlight>
              </a:rPr>
              <a:t> exception)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._logger.LogError(exception);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524F53-5490-4FAB-A4D2-FCBFD0F74D1B}"/>
              </a:ext>
            </a:extLst>
          </p:cNvPr>
          <p:cNvSpPr txBox="1"/>
          <p:nvPr/>
        </p:nvSpPr>
        <p:spPr>
          <a:xfrm>
            <a:off x="8773854" y="5634237"/>
            <a:ext cx="3318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void</a:t>
            </a:r>
            <a:r>
              <a:rPr lang="fr-FR" sz="1400" dirty="0">
                <a:highlight>
                  <a:srgbClr val="000000"/>
                </a:highlight>
              </a:rPr>
              <a:t> LogResult()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._logger.LogInfo(</a:t>
            </a:r>
            <a:r>
              <a:rPr lang="fr-FR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"Success"</a:t>
            </a:r>
            <a:r>
              <a:rPr lang="fr-FR" sz="1400" dirty="0">
                <a:highlight>
                  <a:srgbClr val="000000"/>
                </a:highlight>
              </a:rPr>
              <a:t>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6" name="Tytuł 1">
            <a:extLst>
              <a:ext uri="{FF2B5EF4-FFF2-40B4-BE49-F238E27FC236}">
                <a16:creationId xmlns:a16="http://schemas.microsoft.com/office/drawing/2014/main" id="{F8D34C2E-BD1E-46B3-B553-718B0E70FCA7}"/>
              </a:ext>
            </a:extLst>
          </p:cNvPr>
          <p:cNvSpPr txBox="1">
            <a:spLocks/>
          </p:cNvSpPr>
          <p:nvPr/>
        </p:nvSpPr>
        <p:spPr>
          <a:xfrm>
            <a:off x="5402855" y="465718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7" name="Tytuł 1">
            <a:extLst>
              <a:ext uri="{FF2B5EF4-FFF2-40B4-BE49-F238E27FC236}">
                <a16:creationId xmlns:a16="http://schemas.microsoft.com/office/drawing/2014/main" id="{AFB5CBAB-F6D3-4792-812C-0FFE526B6D13}"/>
              </a:ext>
            </a:extLst>
          </p:cNvPr>
          <p:cNvSpPr txBox="1">
            <a:spLocks/>
          </p:cNvSpPr>
          <p:nvPr/>
        </p:nvSpPr>
        <p:spPr>
          <a:xfrm>
            <a:off x="5402855" y="588400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1E199C1-B504-4CEB-A8E3-4077961BA3C8}"/>
              </a:ext>
            </a:extLst>
          </p:cNvPr>
          <p:cNvGrpSpPr/>
          <p:nvPr/>
        </p:nvGrpSpPr>
        <p:grpSpPr>
          <a:xfrm>
            <a:off x="5520966" y="4696643"/>
            <a:ext cx="6571688" cy="1891701"/>
            <a:chOff x="5520966" y="4696643"/>
            <a:chExt cx="6571688" cy="189170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D85322C-8118-4B53-8FC3-3BF7E65D95D7}"/>
                </a:ext>
              </a:extLst>
            </p:cNvPr>
            <p:cNvSpPr/>
            <p:nvPr/>
          </p:nvSpPr>
          <p:spPr>
            <a:xfrm>
              <a:off x="8773854" y="5634237"/>
              <a:ext cx="3318800" cy="954107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864BCD85-7454-4681-9AB7-8EDA4803F868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4696643"/>
              <a:ext cx="3252889" cy="141464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B5E126B1-5C9D-4D89-9EC4-FDF5D3585B3D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5901783"/>
              <a:ext cx="3252889" cy="20950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C7570A7-F04A-42F5-9A1A-6831AF5444B6}"/>
                </a:ext>
              </a:extLst>
            </p:cNvPr>
            <p:cNvSpPr txBox="1"/>
            <p:nvPr/>
          </p:nvSpPr>
          <p:spPr>
            <a:xfrm>
              <a:off x="5847585" y="6305531"/>
              <a:ext cx="28839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</a:rPr>
                <a:t>NOTE: Introduce variable and return it later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230271B-FA17-44AC-8528-50E09DE502CF}"/>
              </a:ext>
            </a:extLst>
          </p:cNvPr>
          <p:cNvCxnSpPr/>
          <p:nvPr/>
        </p:nvCxnSpPr>
        <p:spPr>
          <a:xfrm flipV="1">
            <a:off x="3307080" y="2833470"/>
            <a:ext cx="1805940" cy="801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2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1" grpId="0" animBg="1"/>
      <p:bldP spid="65" grpId="0" animBg="1"/>
      <p:bldP spid="66" grpId="0" animBg="1"/>
      <p:bldP spid="70" grpId="0" animBg="1"/>
      <p:bldP spid="72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Proxy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Proxy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580872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e.g.,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EntityFramework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require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         them to be always implemented!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dirty="0">
                <a:highlight>
                  <a:srgbClr val="000000"/>
                </a:highlight>
              </a:rPr>
              <a:t>.</a:t>
            </a:r>
            <a:r>
              <a:rPr lang="pl-PL" dirty="0">
                <a:highlight>
                  <a:srgbClr val="000000"/>
                </a:highlight>
              </a:rPr>
              <a:t>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without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instance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Singleton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final, concrete implementations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1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 descr="Abstract Factory&amp;nbsp;pattern">
            <a:extLst>
              <a:ext uri="{FF2B5EF4-FFF2-40B4-BE49-F238E27FC236}">
                <a16:creationId xmlns:a16="http://schemas.microsoft.com/office/drawing/2014/main" id="{131D7F86-3B98-4D33-BFDB-D0E93BCF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1030287" y="1019175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88657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cat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600" dirty="0">
                <a:highlight>
                  <a:srgbClr val="000000"/>
                </a:highlight>
              </a:rPr>
              <a:t>._animalsFactory.Create(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88657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1030287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 naming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391693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558140" y="3504741"/>
              <a:ext cx="1209206" cy="2718686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339836" y="4441730"/>
              <a:ext cx="1209205" cy="844705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446924" y="4393525"/>
              <a:ext cx="1209206" cy="941118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120071" y="3843540"/>
              <a:ext cx="2804029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20276"/>
            <a:chOff x="6715177" y="2757320"/>
            <a:chExt cx="4994572" cy="3520276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90466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66668"/>
              <a:ext cx="1461083" cy="405894"/>
              <a:chOff x="6596860" y="5834253"/>
              <a:chExt cx="1461083" cy="4058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834253"/>
                <a:ext cx="1089683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71702"/>
              <a:ext cx="1464588" cy="405894"/>
              <a:chOff x="8374428" y="5834253"/>
              <a:chExt cx="1464588" cy="40589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834253"/>
                <a:ext cx="1093188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66668"/>
              <a:ext cx="1473767" cy="405894"/>
              <a:chOff x="10160251" y="5834252"/>
              <a:chExt cx="1473767" cy="4058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834252"/>
                <a:ext cx="1102367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51220" y="2806229"/>
              <a:ext cx="2740638" cy="3380240"/>
            </a:xfrm>
            <a:prstGeom prst="bentConnector3">
              <a:avLst>
                <a:gd name="adj1" fmla="val 89481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99110" y="3659153"/>
              <a:ext cx="2745672" cy="1679426"/>
            </a:xfrm>
            <a:prstGeom prst="bentConnector3">
              <a:avLst>
                <a:gd name="adj1" fmla="val 90797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42023" y="4495666"/>
              <a:ext cx="2740638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90465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7413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347130" y="4345105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b="1" cap="none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622665E9-BCAD-4E6C-8105-7ACA68E9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Builder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5" name="Symbol zastępczy tekstu 7">
            <a:extLst>
              <a:ext uri="{FF2B5EF4-FFF2-40B4-BE49-F238E27FC236}">
                <a16:creationId xmlns:a16="http://schemas.microsoft.com/office/drawing/2014/main" id="{26AA51E4-3037-4876-8F73-98FC4501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x</a:t>
            </a:r>
          </a:p>
        </p:txBody>
      </p:sp>
      <p:sp>
        <p:nvSpPr>
          <p:cNvPr id="6" name="Symbol zastępczy tekstu 8">
            <a:extLst>
              <a:ext uri="{FF2B5EF4-FFF2-40B4-BE49-F238E27FC236}">
                <a16:creationId xmlns:a16="http://schemas.microsoft.com/office/drawing/2014/main" id="{D5C0B3B3-CAF7-4C06-9517-142FCEBD86CC}"/>
              </a:ext>
            </a:extLst>
          </p:cNvPr>
          <p:cNvSpPr txBox="1">
            <a:spLocks/>
          </p:cNvSpPr>
          <p:nvPr/>
        </p:nvSpPr>
        <p:spPr>
          <a:xfrm>
            <a:off x="4933048" y="2942844"/>
            <a:ext cx="2325904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8" name="Prostokąt 4">
            <a:extLst>
              <a:ext uri="{FF2B5EF4-FFF2-40B4-BE49-F238E27FC236}">
                <a16:creationId xmlns:a16="http://schemas.microsoft.com/office/drawing/2014/main" id="{A8971D4C-7D28-4773-9FE3-4F807D1A41D7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0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  <p:sp>
        <p:nvSpPr>
          <p:cNvPr id="12" name="Prostokąt 1">
            <a:extLst>
              <a:ext uri="{FF2B5EF4-FFF2-40B4-BE49-F238E27FC236}">
                <a16:creationId xmlns:a16="http://schemas.microsoft.com/office/drawing/2014/main" id="{9CE0BE13-ECCF-43A2-AB98-34F5F42DE25E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D18FDB-177A-42FB-BA74-21B1E78C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71471"/>
            <a:ext cx="7334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EFA694-106A-42EB-9F44-C5854827EB52}"/>
              </a:ext>
            </a:extLst>
          </p:cNvPr>
          <p:cNvSpPr txBox="1">
            <a:spLocks/>
          </p:cNvSpPr>
          <p:nvPr/>
        </p:nvSpPr>
        <p:spPr>
          <a:xfrm>
            <a:off x="2428873" y="5211097"/>
            <a:ext cx="7334251" cy="13190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>
                <a:highlight>
                  <a:srgbClr val="000000"/>
                </a:highlight>
              </a:rPr>
              <a:t>Reception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is your only contact with the administration or the office, collecting visitor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requests and hiding most of the bureaucracy / actual processes from you</a:t>
            </a:r>
          </a:p>
        </p:txBody>
      </p:sp>
    </p:spTree>
    <p:extLst>
      <p:ext uri="{BB962C8B-B14F-4D97-AF65-F5344CB8AC3E}">
        <p14:creationId xmlns:p14="http://schemas.microsoft.com/office/powerpoint/2010/main" val="2432140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11083-635E-4793-954E-61340EAA253E}"/>
              </a:ext>
            </a:extLst>
          </p:cNvPr>
          <p:cNvSpPr txBox="1">
            <a:spLocks/>
          </p:cNvSpPr>
          <p:nvPr/>
        </p:nvSpPr>
        <p:spPr>
          <a:xfrm>
            <a:off x="758199" y="1111097"/>
            <a:ext cx="2258468" cy="4201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Buttons in machines</a:t>
            </a:r>
          </a:p>
        </p:txBody>
      </p: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338971" y="2325228"/>
            <a:ext cx="5514058" cy="3829766"/>
            <a:chOff x="6798446" y="2988905"/>
            <a:chExt cx="5514058" cy="3829766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5"/>
              <a:ext cx="5514058" cy="382976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76213"/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Process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Calculate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Handle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Manage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Request</a:t>
              </a:r>
              <a:b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485193" cy="220232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b="1" cap="none" dirty="0">
                  <a:highlight>
                    <a:srgbClr val="000000"/>
                  </a:highlight>
                </a:rPr>
                <a:t>too much</a:t>
              </a:r>
              <a:r>
                <a:rPr lang="en-US" sz="1600" cap="none" dirty="0">
                  <a:highlight>
                    <a:srgbClr val="000000"/>
                  </a:highlight>
                </a:rPr>
                <a:t>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9405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1901921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2204265" y="5375468"/>
            <a:ext cx="3891735" cy="125222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Doing a lot of things which 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needed to achieve the expected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result (asking for help many other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classes / services / (sub)systems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=&gt; e.g., using their APIs)</a:t>
            </a:r>
          </a:p>
        </p:txBody>
      </p:sp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7" y="476655"/>
            <a:ext cx="4085616" cy="3550599"/>
            <a:chOff x="7626487" y="476655"/>
            <a:chExt cx="4085616" cy="3550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create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</a:t>
              </a:r>
              <a:b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9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1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62086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58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Façades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Façade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extract the larger or more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complex blocks of the code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659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5.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cap="none" dirty="0">
                <a:highlight>
                  <a:srgbClr val="000000"/>
                </a:highlight>
              </a:rPr>
              <a:t> (e.g.,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105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socket:		start loading battery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digital camera:		transfer photos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  <a:r>
              <a:rPr lang="en-US" sz="1400" dirty="0">
                <a:highlight>
                  <a:srgbClr val="000000"/>
                </a:highlight>
              </a:rPr>
              <a:t>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Strategies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process of context injection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handled (determined)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(Abstract or Method)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Larger blocks of code implemented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inside the Strategy method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also extracted into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Façades</a:t>
            </a:r>
          </a:p>
        </p:txBody>
      </p:sp>
    </p:spTree>
    <p:extLst>
      <p:ext uri="{BB962C8B-B14F-4D97-AF65-F5344CB8AC3E}">
        <p14:creationId xmlns:p14="http://schemas.microsoft.com/office/powerpoint/2010/main" val="1224652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6. Command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Encapsulates</a:t>
            </a:r>
            <a:r>
              <a:rPr lang="en-US" sz="1800" cap="none" dirty="0">
                <a:highlight>
                  <a:srgbClr val="000000"/>
                </a:highlight>
              </a:rPr>
              <a:t> a logic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r>
              <a:rPr lang="pl-PL" sz="1800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You can „bind” / „subscribe”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multiple functionalities to be attached to this object.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whole chain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execution will be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released at once</a:t>
            </a:r>
            <a:r>
              <a:rPr lang="en-US" sz="1800" cap="none" dirty="0">
                <a:highlight>
                  <a:srgbClr val="000000"/>
                </a:highlight>
              </a:rPr>
              <a:t> when the object will be called.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It has </a:t>
            </a:r>
            <a:r>
              <a:rPr lang="en-US" sz="15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multiple implementations</a:t>
            </a:r>
            <a:r>
              <a:rPr lang="en-US" sz="1500" cap="none" dirty="0">
                <a:highlight>
                  <a:srgbClr val="000000"/>
                </a:highlight>
              </a:rPr>
              <a:t> (made from scratch, or built-in inside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different languages and frameworks =&gt; e.g., </a:t>
            </a:r>
            <a:r>
              <a:rPr lang="en-US" sz="1500" b="1" cap="none" dirty="0">
                <a:highlight>
                  <a:srgbClr val="000000"/>
                </a:highlight>
              </a:rPr>
              <a:t>.NET</a:t>
            </a:r>
            <a:r>
              <a:rPr lang="en-US" sz="1500" cap="none" dirty="0">
                <a:highlight>
                  <a:srgbClr val="000000"/>
                </a:highlight>
              </a:rPr>
              <a:t> Events, </a:t>
            </a:r>
            <a:r>
              <a:rPr lang="en-US" sz="1500" b="1" cap="none" dirty="0">
                <a:highlight>
                  <a:srgbClr val="000000"/>
                </a:highlight>
              </a:rPr>
              <a:t>WPF </a:t>
            </a:r>
            <a:r>
              <a:rPr lang="en-US" sz="1500" cap="none" dirty="0">
                <a:highlight>
                  <a:srgbClr val="000000"/>
                </a:highlight>
              </a:rPr>
              <a:t>Commands,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b="1" cap="none" dirty="0">
                <a:highlight>
                  <a:srgbClr val="000000"/>
                </a:highlight>
              </a:rPr>
              <a:t>ASP.NET</a:t>
            </a:r>
            <a:r>
              <a:rPr lang="en-US" sz="1500" cap="none" dirty="0">
                <a:highlight>
                  <a:srgbClr val="000000"/>
                </a:highlight>
              </a:rPr>
              <a:t> “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Unity 3D</a:t>
            </a:r>
            <a:r>
              <a:rPr lang="en-US" sz="1500" cap="none" dirty="0">
                <a:highlight>
                  <a:srgbClr val="000000"/>
                </a:highlight>
              </a:rPr>
              <a:t> „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JavaScript</a:t>
            </a:r>
            <a:r>
              <a:rPr lang="en-US" sz="1500" cap="none" dirty="0">
                <a:highlight>
                  <a:srgbClr val="000000"/>
                </a:highlight>
              </a:rPr>
              <a:t> actions…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1" name="Prostokąt 1">
            <a:extLst>
              <a:ext uri="{FF2B5EF4-FFF2-40B4-BE49-F238E27FC236}">
                <a16:creationId xmlns:a16="http://schemas.microsoft.com/office/drawing/2014/main" id="{A3D06968-6914-418A-A809-6336EF125F6D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Command design&amp;nbsp;pattern">
            <a:extLst>
              <a:ext uri="{FF2B5EF4-FFF2-40B4-BE49-F238E27FC236}">
                <a16:creationId xmlns:a16="http://schemas.microsoft.com/office/drawing/2014/main" id="{ED1123B1-CF47-42FF-BAAA-EA5C6DBC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7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/ Queueing:</a:t>
            </a:r>
            <a:r>
              <a:rPr lang="en-US" dirty="0">
                <a:highlight>
                  <a:srgbClr val="000000"/>
                </a:highlight>
              </a:rPr>
              <a:t> Many functionalities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put together and assigned into a single object.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Determining order of execution is clear and easy.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As most design patterns,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introducing it (preferably early) in the code will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make the later usage of functionality much easier.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Decoupling classes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dependencies to perform only specific operations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Easy to modify (subscribe)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lot of code: </a:t>
            </a:r>
            <a:r>
              <a:rPr lang="en-US" dirty="0">
                <a:highlight>
                  <a:srgbClr val="000000"/>
                </a:highlight>
              </a:rPr>
              <a:t>Proper implementation made from scratch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requires at least 5 different components to be created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involved into cooperation =&gt; It’s pretty complex.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C3C7DD7-5063-4BBE-9243-A0A0B3949700}"/>
              </a:ext>
            </a:extLst>
          </p:cNvPr>
          <p:cNvSpPr txBox="1">
            <a:spLocks/>
          </p:cNvSpPr>
          <p:nvPr/>
        </p:nvSpPr>
        <p:spPr>
          <a:xfrm>
            <a:off x="5684732" y="3844799"/>
            <a:ext cx="6153829" cy="2610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Covered by many frameworks: </a:t>
            </a:r>
            <a:r>
              <a:rPr lang="en-US" dirty="0">
                <a:highlight>
                  <a:srgbClr val="000000"/>
                </a:highlight>
              </a:rPr>
              <a:t>But this pattern (and concept)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is so handy and frequently used, that many programming </a:t>
            </a:r>
            <a:r>
              <a:rPr lang="en-US" dirty="0" err="1">
                <a:highlight>
                  <a:srgbClr val="000000"/>
                </a:highlight>
              </a:rPr>
              <a:t>lan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guages</a:t>
            </a:r>
            <a:r>
              <a:rPr lang="en-US" dirty="0">
                <a:highlight>
                  <a:srgbClr val="000000"/>
                </a:highlight>
              </a:rPr>
              <a:t> and software frameworks are already adopted it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exposing this design pattern as/in their own objects or fun-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ctions</a:t>
            </a:r>
            <a:r>
              <a:rPr lang="en-US" dirty="0">
                <a:highlight>
                  <a:srgbClr val="000000"/>
                </a:highlight>
              </a:rPr>
              <a:t>. So, in the end, the native use-case is even handier.</a:t>
            </a:r>
          </a:p>
        </p:txBody>
      </p:sp>
    </p:spTree>
    <p:extLst>
      <p:ext uri="{BB962C8B-B14F-4D97-AF65-F5344CB8AC3E}">
        <p14:creationId xmlns:p14="http://schemas.microsoft.com/office/powerpoint/2010/main" val="2243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https://refactoring.guru/design-patterns/command/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https://refactoring.guru/design-patterns/command/csharp/example/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https://dofactory.com/net/command-design-pattern/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DCD10-B3B7-4AAF-A894-7040FD63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60" y="4862072"/>
            <a:ext cx="6309679" cy="1406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56C-DB49-4719-8CD9-242FF9EC8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99" y="1315022"/>
            <a:ext cx="4897002" cy="2685056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7C917F-2185-4612-A606-0825EE09516E}"/>
              </a:ext>
            </a:extLst>
          </p:cNvPr>
          <p:cNvSpPr/>
          <p:nvPr/>
        </p:nvSpPr>
        <p:spPr>
          <a:xfrm>
            <a:off x="4534693" y="1828799"/>
            <a:ext cx="90000" cy="90000"/>
          </a:xfrm>
          <a:prstGeom prst="star5">
            <a:avLst>
              <a:gd name="adj" fmla="val 27578"/>
              <a:gd name="hf" fmla="val 105146"/>
              <a:gd name="vf" fmla="val 110557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most popular usages: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510" y="3048000"/>
            <a:ext cx="4347824" cy="1415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actions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to some UI elements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like buttons, input fields, scrollers, etc.</a:t>
            </a:r>
          </a:p>
          <a:p>
            <a:pPr marL="354013" indent="0">
              <a:buNone/>
            </a:pPr>
            <a:br>
              <a:rPr lang="en-US" dirty="0">
                <a:highlight>
                  <a:srgbClr val="000000"/>
                </a:highlight>
              </a:rPr>
            </a:br>
            <a:r>
              <a:rPr lang="en-US" sz="1300" b="1" dirty="0">
                <a:highlight>
                  <a:srgbClr val="000000"/>
                </a:highlight>
              </a:rPr>
              <a:t>NOTE:</a:t>
            </a:r>
            <a:r>
              <a:rPr lang="en-US" sz="1300" dirty="0">
                <a:highlight>
                  <a:srgbClr val="000000"/>
                </a:highlight>
              </a:rPr>
              <a:t> Very often there is no better or other way how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to correlate UI action with backend code than binding/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subscribing server-side methods to client-side elements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Queuing actions: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8843" y="3048000"/>
            <a:ext cx="5013957" cy="11897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Combining multiple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u="sng" dirty="0">
                <a:highlight>
                  <a:srgbClr val="000000"/>
                </a:highlight>
              </a:rPr>
              <a:t>actions</a:t>
            </a:r>
            <a:r>
              <a:rPr lang="en-US" dirty="0">
                <a:highlight>
                  <a:srgbClr val="000000"/>
                </a:highlight>
              </a:rPr>
              <a:t> into a single </a:t>
            </a:r>
            <a:r>
              <a:rPr lang="en-US" u="sng" dirty="0">
                <a:highlight>
                  <a:srgbClr val="000000"/>
                </a:highlight>
              </a:rPr>
              <a:t>trigger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so, all of them will be executed (in a specific order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without need to call them separately)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D26DE-7217-4131-838E-EB9EF0CCEA80}"/>
              </a:ext>
            </a:extLst>
          </p:cNvPr>
          <p:cNvSpPr/>
          <p:nvPr/>
        </p:nvSpPr>
        <p:spPr>
          <a:xfrm>
            <a:off x="1019447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Element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BC640-4D0E-48C5-B8E3-5399BC5992FC}"/>
              </a:ext>
            </a:extLst>
          </p:cNvPr>
          <p:cNvGrpSpPr/>
          <p:nvPr/>
        </p:nvGrpSpPr>
        <p:grpSpPr>
          <a:xfrm>
            <a:off x="6376689" y="4580740"/>
            <a:ext cx="2054004" cy="1268361"/>
            <a:chOff x="6096000" y="4463845"/>
            <a:chExt cx="2054004" cy="12683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B27A2F-BCC5-416A-99A9-E57B60D81CBE}"/>
                </a:ext>
              </a:extLst>
            </p:cNvPr>
            <p:cNvSpPr/>
            <p:nvPr/>
          </p:nvSpPr>
          <p:spPr>
            <a:xfrm>
              <a:off x="6096000" y="4463845"/>
              <a:ext cx="1027002" cy="5014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B058F-A99C-4DB5-B709-65E92A92A3D8}"/>
                </a:ext>
              </a:extLst>
            </p:cNvPr>
            <p:cNvSpPr/>
            <p:nvPr/>
          </p:nvSpPr>
          <p:spPr>
            <a:xfrm>
              <a:off x="6609501" y="4842386"/>
              <a:ext cx="1027002" cy="50144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7B626A-DB6D-4A87-ADBD-8EE6145965BA}"/>
                </a:ext>
              </a:extLst>
            </p:cNvPr>
            <p:cNvSpPr/>
            <p:nvPr/>
          </p:nvSpPr>
          <p:spPr>
            <a:xfrm>
              <a:off x="7123002" y="5230761"/>
              <a:ext cx="1027002" cy="50144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A5C64-55A4-433F-BD44-4909B5995865}"/>
              </a:ext>
            </a:extLst>
          </p:cNvPr>
          <p:cNvGrpSpPr/>
          <p:nvPr/>
        </p:nvGrpSpPr>
        <p:grpSpPr>
          <a:xfrm>
            <a:off x="6096000" y="4207113"/>
            <a:ext cx="5678627" cy="2025445"/>
            <a:chOff x="5815311" y="4080386"/>
            <a:chExt cx="5678627" cy="2025445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4558CA2F-4621-4025-8F78-5144152ACE94}"/>
                </a:ext>
              </a:extLst>
            </p:cNvPr>
            <p:cNvSpPr txBox="1">
              <a:spLocks/>
            </p:cNvSpPr>
            <p:nvPr/>
          </p:nvSpPr>
          <p:spPr>
            <a:xfrm>
              <a:off x="8711381" y="4804978"/>
              <a:ext cx="2782557" cy="576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800" b="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highlight>
                    <a:srgbClr val="000000"/>
                  </a:highlight>
                </a:rPr>
                <a:t>Stacking actions: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5F77A-D7A3-4E80-96DB-3A5F8B52C583}"/>
                </a:ext>
              </a:extLst>
            </p:cNvPr>
            <p:cNvSpPr/>
            <p:nvPr/>
          </p:nvSpPr>
          <p:spPr>
            <a:xfrm>
              <a:off x="5815311" y="4080386"/>
              <a:ext cx="2615381" cy="202544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7DAC1C-6879-4D4A-B403-0A906110FDEB}"/>
              </a:ext>
            </a:extLst>
          </p:cNvPr>
          <p:cNvSpPr/>
          <p:nvPr/>
        </p:nvSpPr>
        <p:spPr>
          <a:xfrm>
            <a:off x="2712600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Keybinding</a:t>
            </a:r>
          </a:p>
        </p:txBody>
      </p:sp>
    </p:spTree>
    <p:extLst>
      <p:ext uri="{BB962C8B-B14F-4D97-AF65-F5344CB8AC3E}">
        <p14:creationId xmlns:p14="http://schemas.microsoft.com/office/powerpoint/2010/main" val="12966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animBg="1"/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325742"/>
            <a:ext cx="4494313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Do not confuse “</a:t>
            </a:r>
            <a:r>
              <a:rPr lang="en-US" b="1" dirty="0">
                <a:highlight>
                  <a:srgbClr val="000000"/>
                </a:highlight>
              </a:rPr>
              <a:t>Command Design Pattern</a:t>
            </a:r>
            <a:r>
              <a:rPr lang="en-US" dirty="0">
                <a:highlight>
                  <a:srgbClr val="000000"/>
                </a:highlight>
              </a:rPr>
              <a:t>”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commanding someone (giving orders)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373269-9784-4331-B24D-4537774A085D}"/>
              </a:ext>
            </a:extLst>
          </p:cNvPr>
          <p:cNvSpPr txBox="1">
            <a:spLocks/>
          </p:cNvSpPr>
          <p:nvPr/>
        </p:nvSpPr>
        <p:spPr>
          <a:xfrm>
            <a:off x="3738469" y="2258265"/>
            <a:ext cx="4715055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Command is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dirty="0">
                <a:highlight>
                  <a:srgbClr val="000000"/>
                </a:highlight>
              </a:rPr>
              <a:t> with some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that are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assigned</a:t>
            </a:r>
            <a:r>
              <a:rPr lang="en-US" dirty="0">
                <a:highlight>
                  <a:srgbClr val="000000"/>
                </a:highlight>
              </a:rPr>
              <a:t> to it and waiting for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trigger</a:t>
            </a:r>
          </a:p>
        </p:txBody>
      </p:sp>
      <p:pic>
        <p:nvPicPr>
          <p:cNvPr id="2052" name="Picture 4" descr="The Glock 19: Is It Really The Gold Standard? - StealthGearUSA">
            <a:extLst>
              <a:ext uri="{FF2B5EF4-FFF2-40B4-BE49-F238E27FC236}">
                <a16:creationId xmlns:a16="http://schemas.microsoft.com/office/drawing/2014/main" id="{5A8CA00D-50F9-4A14-9A77-82E416F7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4" y="3290681"/>
            <a:ext cx="5409707" cy="324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F755-73DA-4D65-8078-369D5CA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5709">
            <a:off x="676064" y="1391294"/>
            <a:ext cx="2948264" cy="29482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5-Minute Health Tip: Make a Shopping ListUnderground Health Reporter |  Underground Health Reporter">
            <a:extLst>
              <a:ext uri="{FF2B5EF4-FFF2-40B4-BE49-F238E27FC236}">
                <a16:creationId xmlns:a16="http://schemas.microsoft.com/office/drawing/2014/main" id="{12382D4D-7D5C-4EC6-8227-043DC69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76" y="2258265"/>
            <a:ext cx="3317057" cy="24877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36798" y="4746059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 platform to store instructions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88D59C-0CF1-4D4B-A682-D9B50B1FE326}"/>
              </a:ext>
            </a:extLst>
          </p:cNvPr>
          <p:cNvSpPr txBox="1">
            <a:spLocks/>
          </p:cNvSpPr>
          <p:nvPr/>
        </p:nvSpPr>
        <p:spPr>
          <a:xfrm>
            <a:off x="236798" y="5275220"/>
            <a:ext cx="3066841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You are writing inside of it steps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to be executed later - on demand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91EC85-5248-4F15-89C0-7C887BFD7EFE}"/>
              </a:ext>
            </a:extLst>
          </p:cNvPr>
          <p:cNvSpPr txBox="1">
            <a:spLocks/>
          </p:cNvSpPr>
          <p:nvPr/>
        </p:nvSpPr>
        <p:spPr>
          <a:xfrm>
            <a:off x="236798" y="6042136"/>
            <a:ext cx="2968519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When picking up this sticky note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the process execution is started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2AE6D-A542-4211-8670-CAA3E3462101}"/>
              </a:ext>
            </a:extLst>
          </p:cNvPr>
          <p:cNvSpPr txBox="1">
            <a:spLocks/>
          </p:cNvSpPr>
          <p:nvPr/>
        </p:nvSpPr>
        <p:spPr>
          <a:xfrm>
            <a:off x="8967013" y="5665588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An object is storing functionality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EA6CD-9B17-4BDC-A002-8143BEBDFDA8}"/>
              </a:ext>
            </a:extLst>
          </p:cNvPr>
          <p:cNvSpPr txBox="1">
            <a:spLocks/>
          </p:cNvSpPr>
          <p:nvPr/>
        </p:nvSpPr>
        <p:spPr>
          <a:xfrm>
            <a:off x="8967013" y="6159957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The action is invoked by trigger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409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61376-27ED-4DA0-832D-CCE5144CFEFD}"/>
              </a:ext>
            </a:extLst>
          </p:cNvPr>
          <p:cNvGrpSpPr/>
          <p:nvPr/>
        </p:nvGrpSpPr>
        <p:grpSpPr>
          <a:xfrm>
            <a:off x="3040288" y="5305959"/>
            <a:ext cx="1980000" cy="475972"/>
            <a:chOff x="3040288" y="5320949"/>
            <a:chExt cx="1980000" cy="47597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0E8C14B-0C87-41BB-8023-559FAE2D1867}"/>
                </a:ext>
              </a:extLst>
            </p:cNvPr>
            <p:cNvSpPr/>
            <p:nvPr/>
          </p:nvSpPr>
          <p:spPr>
            <a:xfrm>
              <a:off x="3040288" y="5320949"/>
              <a:ext cx="1980000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F645637-7B2F-4811-9F98-D65F71AD5703}"/>
                </a:ext>
              </a:extLst>
            </p:cNvPr>
            <p:cNvSpPr txBox="1">
              <a:spLocks/>
            </p:cNvSpPr>
            <p:nvPr/>
          </p:nvSpPr>
          <p:spPr>
            <a:xfrm>
              <a:off x="3248958" y="5513070"/>
              <a:ext cx="1551363" cy="28385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Using the command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019175"/>
            <a:ext cx="449431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Taken from “Software World”</a:t>
            </a:r>
          </a:p>
        </p:txBody>
      </p:sp>
      <p:pic>
        <p:nvPicPr>
          <p:cNvPr id="3074" name="Picture 2" descr="Rocketbank Characters Jump cycle | Pixel art characters, Pixel art games,  Pixel art tutorial">
            <a:extLst>
              <a:ext uri="{FF2B5EF4-FFF2-40B4-BE49-F238E27FC236}">
                <a16:creationId xmlns:a16="http://schemas.microsoft.com/office/drawing/2014/main" id="{3F1D502C-16C7-4306-A045-C859F887E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7" y="231569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E44BC1-D8ED-48D5-9341-5B562B27D11F}"/>
              </a:ext>
            </a:extLst>
          </p:cNvPr>
          <p:cNvSpPr txBox="1">
            <a:spLocks/>
          </p:cNvSpPr>
          <p:nvPr/>
        </p:nvSpPr>
        <p:spPr>
          <a:xfrm>
            <a:off x="4480807" y="1868013"/>
            <a:ext cx="3230383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“jumping”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feature</a:t>
            </a:r>
            <a:r>
              <a:rPr lang="en-US" dirty="0">
                <a:highlight>
                  <a:srgbClr val="000000"/>
                </a:highlight>
              </a:rPr>
              <a:t> in a game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15F97B-67D1-45EB-A0A1-DBB036974F9E}"/>
              </a:ext>
            </a:extLst>
          </p:cNvPr>
          <p:cNvSpPr txBox="1">
            <a:spLocks/>
          </p:cNvSpPr>
          <p:nvPr/>
        </p:nvSpPr>
        <p:spPr>
          <a:xfrm>
            <a:off x="5105994" y="5213635"/>
            <a:ext cx="1980000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command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484C79-FD02-4543-B796-3A26C649FA66}"/>
              </a:ext>
            </a:extLst>
          </p:cNvPr>
          <p:cNvSpPr txBox="1">
            <a:spLocks/>
          </p:cNvSpPr>
          <p:nvPr/>
        </p:nvSpPr>
        <p:spPr>
          <a:xfrm>
            <a:off x="4480806" y="6133426"/>
            <a:ext cx="323038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EF39F-EDC5-44CB-83D2-412CFEEC3F62}"/>
              </a:ext>
            </a:extLst>
          </p:cNvPr>
          <p:cNvGrpSpPr/>
          <p:nvPr/>
        </p:nvGrpSpPr>
        <p:grpSpPr>
          <a:xfrm>
            <a:off x="7016312" y="5970784"/>
            <a:ext cx="4237887" cy="682850"/>
            <a:chOff x="7016312" y="6017645"/>
            <a:chExt cx="4237887" cy="68285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BA76BC5-C55C-4E90-9FEF-7AB514DCF711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017645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Change </a:t>
              </a:r>
              <a:r>
                <a:rPr lang="en-US" u="sng" dirty="0">
                  <a:highlight>
                    <a:srgbClr val="000000"/>
                  </a:highlight>
                </a:rPr>
                <a:t>position</a:t>
              </a:r>
              <a:r>
                <a:rPr lang="en-US" dirty="0">
                  <a:highlight>
                    <a:srgbClr val="000000"/>
                  </a:highlight>
                </a:rPr>
                <a:t> of a character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65D4BC5-12F5-4DE5-A620-A89A3F7EF83D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359070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Display a jumping </a:t>
              </a:r>
              <a:r>
                <a:rPr lang="en-US" u="sng" dirty="0">
                  <a:highlight>
                    <a:srgbClr val="000000"/>
                  </a:highlight>
                </a:rPr>
                <a:t>animation</a:t>
              </a:r>
              <a:endPara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F595972-96A3-4063-B7F2-7A87BFF82B4F}"/>
                </a:ext>
              </a:extLst>
            </p:cNvPr>
            <p:cNvSpPr/>
            <p:nvPr/>
          </p:nvSpPr>
          <p:spPr>
            <a:xfrm>
              <a:off x="7016312" y="6260466"/>
              <a:ext cx="879685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62E76-7848-4C81-A3A0-F2AE2AF7E320}"/>
              </a:ext>
            </a:extLst>
          </p:cNvPr>
          <p:cNvGrpSpPr/>
          <p:nvPr/>
        </p:nvGrpSpPr>
        <p:grpSpPr>
          <a:xfrm>
            <a:off x="5969994" y="5555060"/>
            <a:ext cx="1215752" cy="540000"/>
            <a:chOff x="5969994" y="5675263"/>
            <a:chExt cx="1215752" cy="54000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059E02-0E9F-4059-93C2-2EC20642DD92}"/>
                </a:ext>
              </a:extLst>
            </p:cNvPr>
            <p:cNvSpPr/>
            <p:nvPr/>
          </p:nvSpPr>
          <p:spPr>
            <a:xfrm rot="16200000">
              <a:off x="5825994" y="5819263"/>
              <a:ext cx="540000" cy="2520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FA4C21E-8F6B-44F1-880F-3F3EC5D632BB}"/>
                </a:ext>
              </a:extLst>
            </p:cNvPr>
            <p:cNvSpPr txBox="1">
              <a:spLocks/>
            </p:cNvSpPr>
            <p:nvPr/>
          </p:nvSpPr>
          <p:spPr>
            <a:xfrm>
              <a:off x="6154053" y="5841965"/>
              <a:ext cx="1031693" cy="268859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Subscription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CAC652-E2AE-4B23-8B3E-C378E40967AB}"/>
              </a:ext>
            </a:extLst>
          </p:cNvPr>
          <p:cNvSpPr txBox="1">
            <a:spLocks/>
          </p:cNvSpPr>
          <p:nvPr/>
        </p:nvSpPr>
        <p:spPr>
          <a:xfrm>
            <a:off x="5335776" y="6482921"/>
            <a:ext cx="1520440" cy="251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(This can be a Façade)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9C5C2F-55E3-4769-9317-6778268635CC}"/>
              </a:ext>
            </a:extLst>
          </p:cNvPr>
          <p:cNvGrpSpPr/>
          <p:nvPr/>
        </p:nvGrpSpPr>
        <p:grpSpPr>
          <a:xfrm>
            <a:off x="496771" y="1019175"/>
            <a:ext cx="2831425" cy="5321664"/>
            <a:chOff x="481781" y="1019175"/>
            <a:chExt cx="2831425" cy="53216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37D7B-ABC2-4418-BCBB-3DDB15A7DE0C}"/>
                </a:ext>
              </a:extLst>
            </p:cNvPr>
            <p:cNvSpPr/>
            <p:nvPr/>
          </p:nvSpPr>
          <p:spPr>
            <a:xfrm>
              <a:off x="781964" y="1019175"/>
              <a:ext cx="2231060" cy="53216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B24575-D00E-4A11-9AF6-DF4F5DAB14A0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115735"/>
              <a:ext cx="2831425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Command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F190E-2A52-4B5A-89E5-EB92C8AD38F6}"/>
              </a:ext>
            </a:extLst>
          </p:cNvPr>
          <p:cNvGrpSpPr/>
          <p:nvPr/>
        </p:nvGrpSpPr>
        <p:grpSpPr>
          <a:xfrm>
            <a:off x="993232" y="1742678"/>
            <a:ext cx="1838499" cy="4324829"/>
            <a:chOff x="978242" y="1742678"/>
            <a:chExt cx="1838499" cy="4324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CBCD4D1-C7FC-4DF7-949B-F1D6C8AC6E5C}"/>
                </a:ext>
              </a:extLst>
            </p:cNvPr>
            <p:cNvSpPr/>
            <p:nvPr/>
          </p:nvSpPr>
          <p:spPr>
            <a:xfrm>
              <a:off x="1042086" y="1742678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Button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7F13C3-C1FC-438D-B753-8F707AD0C780}"/>
                </a:ext>
              </a:extLst>
            </p:cNvPr>
            <p:cNvSpPr/>
            <p:nvPr/>
          </p:nvSpPr>
          <p:spPr>
            <a:xfrm>
              <a:off x="1042086" y="2581730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bar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D51CE0-0DE7-400A-AAE8-9FD741F309B3}"/>
                </a:ext>
              </a:extLst>
            </p:cNvPr>
            <p:cNvSpPr/>
            <p:nvPr/>
          </p:nvSpPr>
          <p:spPr>
            <a:xfrm>
              <a:off x="1042086" y="3420782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Double click (RMB)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3E19D4-2798-46B5-B5FD-69D4B06453F2}"/>
                </a:ext>
              </a:extLst>
            </p:cNvPr>
            <p:cNvSpPr/>
            <p:nvPr/>
          </p:nvSpPr>
          <p:spPr>
            <a:xfrm>
              <a:off x="978242" y="4516917"/>
              <a:ext cx="1838499" cy="4544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Cheat code (CLI)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720ED8-CECB-48CE-896E-5097A5B620BD}"/>
                </a:ext>
              </a:extLst>
            </p:cNvPr>
            <p:cNvSpPr/>
            <p:nvPr/>
          </p:nvSpPr>
          <p:spPr>
            <a:xfrm>
              <a:off x="1042086" y="5372439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Gameplay</a:t>
              </a:r>
              <a:br>
                <a:rPr lang="en-US" dirty="0"/>
              </a:br>
              <a:r>
                <a:rPr lang="en-US" dirty="0"/>
                <a:t>feature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1A21D-0E62-48ED-889B-646923C59141}"/>
              </a:ext>
            </a:extLst>
          </p:cNvPr>
          <p:cNvGrpSpPr/>
          <p:nvPr/>
        </p:nvGrpSpPr>
        <p:grpSpPr>
          <a:xfrm>
            <a:off x="7085994" y="2788720"/>
            <a:ext cx="4309052" cy="2595628"/>
            <a:chOff x="7085994" y="2788720"/>
            <a:chExt cx="4309052" cy="2595628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EBB76F4-0DC2-4CDA-AB74-0FD110570423}"/>
                </a:ext>
              </a:extLst>
            </p:cNvPr>
            <p:cNvSpPr txBox="1">
              <a:spLocks/>
            </p:cNvSpPr>
            <p:nvPr/>
          </p:nvSpPr>
          <p:spPr>
            <a:xfrm>
              <a:off x="8676991" y="2788720"/>
              <a:ext cx="2718055" cy="12641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A good code architecture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make everything </a:t>
              </a:r>
              <a:r>
                <a:rPr lang="en-US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generic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(so, the action would work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for all jumping characters)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B4E6B9D-11B3-471E-9CBB-3705CE2DAFA2}"/>
                </a:ext>
              </a:extLst>
            </p:cNvPr>
            <p:cNvCxnSpPr>
              <a:cxnSpLocks/>
              <a:stCxn id="11" idx="3"/>
              <a:endCxn id="34" idx="2"/>
            </p:cNvCxnSpPr>
            <p:nvPr/>
          </p:nvCxnSpPr>
          <p:spPr>
            <a:xfrm flipV="1">
              <a:off x="7085994" y="4052843"/>
              <a:ext cx="2950025" cy="1331505"/>
            </a:xfrm>
            <a:prstGeom prst="bentConnector2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3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20" grpId="0"/>
      <p:bldP spid="2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422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0"/>
            <a:ext cx="5135281" cy="18749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Do I need TO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reinvent the wheel?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2640022"/>
            <a:ext cx="5514058" cy="280140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Of course, not!</a:t>
            </a:r>
          </a:p>
          <a:p>
            <a:pPr marL="176213" algn="ctr"/>
            <a:endParaRPr lang="en-US" sz="2400" cap="none" dirty="0">
              <a:highlight>
                <a:srgbClr val="000000"/>
              </a:highlight>
            </a:endParaRPr>
          </a:p>
          <a:p>
            <a:pPr marL="176213" algn="ctr"/>
            <a:r>
              <a:rPr lang="en-US" sz="2000" cap="none" dirty="0">
                <a:highlight>
                  <a:srgbClr val="000000"/>
                </a:highlight>
              </a:rPr>
              <a:t>If your environment is giving you an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opportunity to </a:t>
            </a:r>
            <a:r>
              <a:rPr lang="en-US" sz="2400" b="1" cap="none" dirty="0">
                <a:highlight>
                  <a:srgbClr val="000000"/>
                </a:highlight>
              </a:rPr>
              <a:t>reuse an existing build-in</a:t>
            </a:r>
            <a:br>
              <a:rPr lang="en-US" sz="2400" b="1" cap="none" dirty="0">
                <a:highlight>
                  <a:srgbClr val="000000"/>
                </a:highlight>
              </a:rPr>
            </a:br>
            <a:r>
              <a:rPr lang="en-US" sz="2400" b="1" cap="none" dirty="0">
                <a:highlight>
                  <a:srgbClr val="000000"/>
                </a:highlight>
              </a:rPr>
              <a:t>features</a:t>
            </a:r>
            <a:r>
              <a:rPr lang="en-US" sz="2000" cap="none" dirty="0">
                <a:highlight>
                  <a:srgbClr val="000000"/>
                </a:highlight>
              </a:rPr>
              <a:t>, then use them freely instead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of reimplementing Command Design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Pattern literally from scratch</a:t>
            </a:r>
            <a:endParaRPr lang="en-US" sz="24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71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524852"/>
            <a:ext cx="5135281" cy="8917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naming confusion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1330859"/>
            <a:ext cx="5514058" cy="486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Depends on the context: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AF0DCB-E328-459F-AE2B-0337FD860D69}"/>
              </a:ext>
            </a:extLst>
          </p:cNvPr>
          <p:cNvGrpSpPr/>
          <p:nvPr/>
        </p:nvGrpSpPr>
        <p:grpSpPr>
          <a:xfrm>
            <a:off x="3052915" y="2623502"/>
            <a:ext cx="6086170" cy="386913"/>
            <a:chOff x="2369573" y="2942364"/>
            <a:chExt cx="6086170" cy="386913"/>
          </a:xfrm>
        </p:grpSpPr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D00A9C45-CD7C-46CD-B031-A781ECF07EE5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2942364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“</a:t>
              </a:r>
              <a:r>
                <a:rPr lang="en-US" sz="2000" b="1" cap="none" dirty="0">
                  <a:highlight>
                    <a:srgbClr val="000000"/>
                  </a:highlight>
                </a:rPr>
                <a:t>Object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2FDB5821-CF0E-48BE-A6C7-FBD8CD7627D9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2942364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Can be a </a:t>
              </a:r>
              <a:r>
                <a:rPr lang="en-US" sz="2000" u="sng" cap="none" dirty="0">
                  <a:highlight>
                    <a:srgbClr val="000000"/>
                  </a:highlight>
                </a:rPr>
                <a:t>button</a:t>
              </a:r>
              <a:r>
                <a:rPr lang="en-US" sz="2000" cap="none" dirty="0">
                  <a:highlight>
                    <a:srgbClr val="000000"/>
                  </a:highlight>
                </a:rPr>
                <a:t> in your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A4A36-E160-4C08-B89B-0940A9BB85BA}"/>
              </a:ext>
            </a:extLst>
          </p:cNvPr>
          <p:cNvGrpSpPr/>
          <p:nvPr/>
        </p:nvGrpSpPr>
        <p:grpSpPr>
          <a:xfrm>
            <a:off x="3052915" y="3554111"/>
            <a:ext cx="6086170" cy="407046"/>
            <a:chOff x="2369573" y="3872973"/>
            <a:chExt cx="6086170" cy="407046"/>
          </a:xfrm>
        </p:grpSpPr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998AAA79-2FD9-49EC-891C-9B23703197C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3893106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Receiver</a:t>
              </a:r>
            </a:p>
          </p:txBody>
        </p:sp>
        <p:sp>
          <p:nvSpPr>
            <p:cNvPr id="7" name="Tytuł 1">
              <a:extLst>
                <a:ext uri="{FF2B5EF4-FFF2-40B4-BE49-F238E27FC236}">
                  <a16:creationId xmlns:a16="http://schemas.microsoft.com/office/drawing/2014/main" id="{17B3B246-74F9-4565-A2C8-F32D846A0912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3872973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an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Action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7EF8D-CE00-4265-B6F8-72EE3F47E5CF}"/>
              </a:ext>
            </a:extLst>
          </p:cNvPr>
          <p:cNvGrpSpPr/>
          <p:nvPr/>
        </p:nvGrpSpPr>
        <p:grpSpPr>
          <a:xfrm>
            <a:off x="3052915" y="4524986"/>
            <a:ext cx="6086170" cy="391300"/>
            <a:chOff x="2369573" y="4843848"/>
            <a:chExt cx="6086170" cy="391300"/>
          </a:xfrm>
        </p:grpSpPr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5DF9AAF5-2204-4D11-A979-2142A023C0CA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4843848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Invoker</a:t>
              </a:r>
            </a:p>
          </p:txBody>
        </p:sp>
        <p:sp>
          <p:nvSpPr>
            <p:cNvPr id="11" name="Tytuł 1">
              <a:extLst>
                <a:ext uri="{FF2B5EF4-FFF2-40B4-BE49-F238E27FC236}">
                  <a16:creationId xmlns:a16="http://schemas.microsoft.com/office/drawing/2014/main" id="{4F5AAD0A-F6E4-4B12-97AC-D031E0C7ABF4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4848235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43172-F306-4A55-9850-2DC6724F604C}"/>
              </a:ext>
            </a:extLst>
          </p:cNvPr>
          <p:cNvGrpSpPr/>
          <p:nvPr/>
        </p:nvGrpSpPr>
        <p:grpSpPr>
          <a:xfrm>
            <a:off x="3052915" y="5475727"/>
            <a:ext cx="6086170" cy="773827"/>
            <a:chOff x="2369573" y="5794589"/>
            <a:chExt cx="6086170" cy="773827"/>
          </a:xfrm>
        </p:grpSpPr>
        <p:sp>
          <p:nvSpPr>
            <p:cNvPr id="12" name="Tytuł 1">
              <a:extLst>
                <a:ext uri="{FF2B5EF4-FFF2-40B4-BE49-F238E27FC236}">
                  <a16:creationId xmlns:a16="http://schemas.microsoft.com/office/drawing/2014/main" id="{BD904A37-7C0A-4433-A38A-A040AC89ED44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5794590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highlight>
                    <a:srgbClr val="000000"/>
                  </a:highlight>
                </a:rPr>
                <a:t>“Assigning”</a:t>
              </a:r>
            </a:p>
          </p:txBody>
        </p:sp>
        <p:sp>
          <p:nvSpPr>
            <p:cNvPr id="13" name="Tytuł 1">
              <a:extLst>
                <a:ext uri="{FF2B5EF4-FFF2-40B4-BE49-F238E27FC236}">
                  <a16:creationId xmlns:a16="http://schemas.microsoft.com/office/drawing/2014/main" id="{FAF5B67A-B35B-4931-8565-76C98BB55D6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6181503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55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Something to object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(through command)</a:t>
              </a:r>
            </a:p>
          </p:txBody>
        </p:sp>
        <p:sp>
          <p:nvSpPr>
            <p:cNvPr id="14" name="Tytuł 1">
              <a:extLst>
                <a:ext uri="{FF2B5EF4-FFF2-40B4-BE49-F238E27FC236}">
                  <a16:creationId xmlns:a16="http://schemas.microsoft.com/office/drawing/2014/main" id="{8C379DEE-2011-44B1-824C-727EC5847367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5794589"/>
              <a:ext cx="3895574" cy="77382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Might be also called either “binding”,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“subscribing”, “attaching”, “coupling".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3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4062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4979588" y="1525027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highlight>
                  <a:srgbClr val="000000"/>
                </a:highlight>
              </a:rPr>
              <a:t>The idea behind: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77EB9-579F-4489-B66E-D18CEF19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156225"/>
            <a:ext cx="4476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Accessing the business logic layer via a command.">
            <a:extLst>
              <a:ext uri="{FF2B5EF4-FFF2-40B4-BE49-F238E27FC236}">
                <a16:creationId xmlns:a16="http://schemas.microsoft.com/office/drawing/2014/main" id="{6A3B2F21-DC31-4AE9-93F5-158B7B81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28098"/>
            <a:ext cx="5238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46A62D69-AA12-4507-A16F-5A57841DAB2B}"/>
              </a:ext>
            </a:extLst>
          </p:cNvPr>
          <p:cNvSpPr txBox="1">
            <a:spLocks/>
          </p:cNvSpPr>
          <p:nvPr/>
        </p:nvSpPr>
        <p:spPr>
          <a:xfrm>
            <a:off x="857293" y="2855732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problem: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D6A051B7-3AF8-4326-B961-AED35B9F4E4C}"/>
              </a:ext>
            </a:extLst>
          </p:cNvPr>
          <p:cNvSpPr txBox="1">
            <a:spLocks/>
          </p:cNvSpPr>
          <p:nvPr/>
        </p:nvSpPr>
        <p:spPr>
          <a:xfrm>
            <a:off x="857293" y="5127605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2866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 descr="Structure of the Command design pattern">
            <a:extLst>
              <a:ext uri="{FF2B5EF4-FFF2-40B4-BE49-F238E27FC236}">
                <a16:creationId xmlns:a16="http://schemas.microsoft.com/office/drawing/2014/main" id="{B5DF4044-C85F-44AD-B854-0EC6A8ED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47" y="1942176"/>
            <a:ext cx="7224505" cy="42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722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31FD51EE-E689-498A-BA90-BBD43AB33588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56DE1-36C7-4FE1-9053-AD8B62D525A3}"/>
              </a:ext>
            </a:extLst>
          </p:cNvPr>
          <p:cNvGrpSpPr/>
          <p:nvPr/>
        </p:nvGrpSpPr>
        <p:grpSpPr>
          <a:xfrm>
            <a:off x="2602328" y="1307312"/>
            <a:ext cx="4406479" cy="954107"/>
            <a:chOff x="2602328" y="1444964"/>
            <a:chExt cx="440647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F0B39-0B04-4D7F-B8ED-E49564F6D3AE}"/>
                </a:ext>
              </a:extLst>
            </p:cNvPr>
            <p:cNvSpPr/>
            <p:nvPr/>
          </p:nvSpPr>
          <p:spPr>
            <a:xfrm>
              <a:off x="5183193" y="1954371"/>
              <a:ext cx="1825614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ICommand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2D093-F2FF-4FF7-B1B6-131B6CC171E2}"/>
                </a:ext>
              </a:extLst>
            </p:cNvPr>
            <p:cNvSpPr txBox="1"/>
            <p:nvPr/>
          </p:nvSpPr>
          <p:spPr>
            <a:xfrm>
              <a:off x="2602328" y="1444964"/>
              <a:ext cx="23940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 layer of abstraction</a:t>
              </a:r>
              <a:br>
                <a:rPr lang="en-US" dirty="0"/>
              </a:br>
              <a:br>
                <a:rPr lang="en-US" sz="1000" dirty="0"/>
              </a:br>
              <a:r>
                <a:rPr lang="en-US" sz="1400" dirty="0"/>
                <a:t>(to create a system of</a:t>
              </a:r>
              <a:br>
                <a:rPr lang="en-US" sz="1400" dirty="0"/>
              </a:br>
              <a:r>
                <a:rPr lang="en-US" sz="1400" dirty="0"/>
                <a:t>different commands)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ED9D2-C505-45E7-872C-97E98E52582F}"/>
              </a:ext>
            </a:extLst>
          </p:cNvPr>
          <p:cNvGrpSpPr/>
          <p:nvPr/>
        </p:nvGrpSpPr>
        <p:grpSpPr>
          <a:xfrm>
            <a:off x="2142735" y="2331683"/>
            <a:ext cx="4960275" cy="959665"/>
            <a:chOff x="2142735" y="2469335"/>
            <a:chExt cx="4960275" cy="959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5F47B-2B6A-4577-B228-A929E0EE423D}"/>
                </a:ext>
              </a:extLst>
            </p:cNvPr>
            <p:cNvSpPr/>
            <p:nvPr/>
          </p:nvSpPr>
          <p:spPr>
            <a:xfrm>
              <a:off x="5088990" y="2984300"/>
              <a:ext cx="2014020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ConcreteCommand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99D90E7-21E4-48FA-9DEA-7BCF29E01009}"/>
                </a:ext>
              </a:extLst>
            </p:cNvPr>
            <p:cNvSpPr/>
            <p:nvPr/>
          </p:nvSpPr>
          <p:spPr>
            <a:xfrm>
              <a:off x="5899354" y="2469335"/>
              <a:ext cx="393291" cy="4447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52D88-4868-4CCC-A670-99CAF019A525}"/>
                </a:ext>
              </a:extLst>
            </p:cNvPr>
            <p:cNvSpPr txBox="1"/>
            <p:nvPr/>
          </p:nvSpPr>
          <p:spPr>
            <a:xfrm>
              <a:off x="2142735" y="2830728"/>
              <a:ext cx="245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implementation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17D459-A312-43B7-A8AD-73523A9FE8D1}"/>
              </a:ext>
            </a:extLst>
          </p:cNvPr>
          <p:cNvSpPr txBox="1"/>
          <p:nvPr/>
        </p:nvSpPr>
        <p:spPr>
          <a:xfrm>
            <a:off x="1825389" y="3156067"/>
            <a:ext cx="309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Stores the relation between an object</a:t>
            </a:r>
            <a:br>
              <a:rPr lang="en-US" sz="1400" dirty="0"/>
            </a:br>
            <a:r>
              <a:rPr lang="en-US" sz="1400" dirty="0"/>
              <a:t>(e.g., a button) with a specific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7F0860-895F-4C23-8E4A-7E6582443013}"/>
              </a:ext>
            </a:extLst>
          </p:cNvPr>
          <p:cNvGrpSpPr/>
          <p:nvPr/>
        </p:nvGrpSpPr>
        <p:grpSpPr>
          <a:xfrm>
            <a:off x="5577370" y="4298683"/>
            <a:ext cx="3131501" cy="444700"/>
            <a:chOff x="5577370" y="4258796"/>
            <a:chExt cx="3131501" cy="444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27D44-63B3-4E75-B27F-834550B136F8}"/>
                </a:ext>
              </a:extLst>
            </p:cNvPr>
            <p:cNvSpPr/>
            <p:nvPr/>
          </p:nvSpPr>
          <p:spPr>
            <a:xfrm>
              <a:off x="5577370" y="4258796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066E4-541E-44FD-874B-1C406EBEB72F}"/>
                </a:ext>
              </a:extLst>
            </p:cNvPr>
            <p:cNvSpPr txBox="1"/>
            <p:nvPr/>
          </p:nvSpPr>
          <p:spPr>
            <a:xfrm>
              <a:off x="6862532" y="4296480"/>
              <a:ext cx="1846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logic to be used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D812CC-196A-485C-8EC2-8FCA4F0F0ADF}"/>
              </a:ext>
            </a:extLst>
          </p:cNvPr>
          <p:cNvGrpSpPr/>
          <p:nvPr/>
        </p:nvGrpSpPr>
        <p:grpSpPr>
          <a:xfrm>
            <a:off x="5577370" y="5250013"/>
            <a:ext cx="3426517" cy="646331"/>
            <a:chOff x="5587202" y="4120296"/>
            <a:chExt cx="3426517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FA9F2D-4497-48A0-8D86-EF0042B4DB39}"/>
                </a:ext>
              </a:extLst>
            </p:cNvPr>
            <p:cNvSpPr/>
            <p:nvPr/>
          </p:nvSpPr>
          <p:spPr>
            <a:xfrm>
              <a:off x="5587202" y="4221112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Trigger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7763E3-A322-4E30-8D5D-46A09E80F2D9}"/>
                </a:ext>
              </a:extLst>
            </p:cNvPr>
            <p:cNvSpPr txBox="1"/>
            <p:nvPr/>
          </p:nvSpPr>
          <p:spPr>
            <a:xfrm>
              <a:off x="6872364" y="4120296"/>
              <a:ext cx="214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place which invoke</a:t>
              </a:r>
              <a:br>
                <a:rPr lang="en-US" dirty="0"/>
              </a:br>
              <a:r>
                <a:rPr lang="en-US" dirty="0"/>
                <a:t>the specific action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4C370-F203-4113-AA3A-5930A0D517BC}"/>
              </a:ext>
            </a:extLst>
          </p:cNvPr>
          <p:cNvGrpSpPr/>
          <p:nvPr/>
        </p:nvGrpSpPr>
        <p:grpSpPr>
          <a:xfrm>
            <a:off x="2866147" y="3994101"/>
            <a:ext cx="2880544" cy="1486686"/>
            <a:chOff x="2866147" y="4131753"/>
            <a:chExt cx="2880544" cy="1486686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901FC42-B8B5-488D-86FC-3AC91A99F6D9}"/>
                </a:ext>
              </a:extLst>
            </p:cNvPr>
            <p:cNvSpPr/>
            <p:nvPr/>
          </p:nvSpPr>
          <p:spPr>
            <a:xfrm rot="15429797">
              <a:off x="4483600" y="3907812"/>
              <a:ext cx="229230" cy="195223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E86ECA3-2E80-421F-A7D4-68F150832873}"/>
                </a:ext>
              </a:extLst>
            </p:cNvPr>
            <p:cNvSpPr/>
            <p:nvPr/>
          </p:nvSpPr>
          <p:spPr>
            <a:xfrm rot="17065250">
              <a:off x="4500167" y="4540035"/>
              <a:ext cx="226639" cy="193016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C452C74-9C3A-4D9A-B6B0-7C30EF1DB2DB}"/>
                </a:ext>
              </a:extLst>
            </p:cNvPr>
            <p:cNvSpPr/>
            <p:nvPr/>
          </p:nvSpPr>
          <p:spPr>
            <a:xfrm rot="13946020">
              <a:off x="4421341" y="3064120"/>
              <a:ext cx="257718" cy="239298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5D320-80C6-444A-986F-7F586DE0664A}"/>
                </a:ext>
              </a:extLst>
            </p:cNvPr>
            <p:cNvSpPr/>
            <p:nvPr/>
          </p:nvSpPr>
          <p:spPr>
            <a:xfrm>
              <a:off x="2866147" y="4949425"/>
              <a:ext cx="85952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Binder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384F91-712E-492B-91A1-C83A5A937B25}"/>
              </a:ext>
            </a:extLst>
          </p:cNvPr>
          <p:cNvSpPr txBox="1"/>
          <p:nvPr/>
        </p:nvSpPr>
        <p:spPr>
          <a:xfrm>
            <a:off x="2366969" y="5430167"/>
            <a:ext cx="185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place where</a:t>
            </a:r>
            <a:br>
              <a:rPr lang="en-US" dirty="0"/>
            </a:br>
            <a:r>
              <a:rPr lang="en-US" dirty="0"/>
              <a:t>the „relationship”</a:t>
            </a:r>
            <a:br>
              <a:rPr lang="en-US" dirty="0"/>
            </a:br>
            <a:r>
              <a:rPr lang="en-US" dirty="0"/>
              <a:t>will be created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32F5F-D1AC-4DD3-8141-FBD184262F45}"/>
              </a:ext>
            </a:extLst>
          </p:cNvPr>
          <p:cNvSpPr/>
          <p:nvPr/>
        </p:nvSpPr>
        <p:spPr>
          <a:xfrm>
            <a:off x="5183191" y="1812012"/>
            <a:ext cx="1825614" cy="4447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BaseCommand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14CA5-0CCC-42D0-9955-C91E444A39BC}"/>
              </a:ext>
            </a:extLst>
          </p:cNvPr>
          <p:cNvSpPr txBox="1"/>
          <p:nvPr/>
        </p:nvSpPr>
        <p:spPr>
          <a:xfrm>
            <a:off x="7543102" y="1582893"/>
            <a:ext cx="353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SetAction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0E37F-DC5C-4E7B-8F72-42960680776F}"/>
              </a:ext>
            </a:extLst>
          </p:cNvPr>
          <p:cNvSpPr txBox="1"/>
          <p:nvPr/>
        </p:nvSpPr>
        <p:spPr>
          <a:xfrm>
            <a:off x="7514986" y="2125913"/>
            <a:ext cx="359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BaseCommand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</p:spTree>
    <p:extLst>
      <p:ext uri="{BB962C8B-B14F-4D97-AF65-F5344CB8AC3E}">
        <p14:creationId xmlns:p14="http://schemas.microsoft.com/office/powerpoint/2010/main" val="16927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7" grpId="0" animBg="1"/>
      <p:bldP spid="28" grpId="0"/>
      <p:bldP spid="28" grpId="1"/>
      <p:bldP spid="29" grpId="0"/>
      <p:bldP spid="29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</a:rPr>
              <a:t>More complex </a:t>
            </a:r>
            <a:r>
              <a:rPr lang="en-US" u="sng" dirty="0">
                <a:effectLst/>
              </a:rPr>
              <a:t>functionalities</a:t>
            </a:r>
            <a:r>
              <a:rPr lang="en-US" dirty="0">
                <a:effectLst/>
              </a:rPr>
              <a:t> from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commands can be handled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Façades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creating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in case you have some abstraction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may be defined in command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assigning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(binding) can be delegated into a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specific methods of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1D6E5-FBB6-448E-B98F-749C4591A080}"/>
              </a:ext>
            </a:extLst>
          </p:cNvPr>
          <p:cNvSpPr txBox="1">
            <a:spLocks/>
          </p:cNvSpPr>
          <p:nvPr/>
        </p:nvSpPr>
        <p:spPr>
          <a:xfrm>
            <a:off x="296734" y="2595334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If you want to bind different commands 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(to triggers) depends on circumstances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you can consider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Strategy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workflow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9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._receiver.Action();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5B59B-DF8F-4A3D-8C3C-B3A8878BED56}"/>
              </a:ext>
            </a:extLst>
          </p:cNvPr>
          <p:cNvSpPr txBox="1"/>
          <p:nvPr/>
        </p:nvSpPr>
        <p:spPr>
          <a:xfrm>
            <a:off x="3859162" y="1698589"/>
            <a:ext cx="382474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Action()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In this example it’s just hardcoded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.WriteLine(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Receiver.Action()"</a:t>
            </a:r>
            <a:r>
              <a:rPr lang="en-US" sz="13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>
            <a:off x="6211746" y="1258204"/>
            <a:ext cx="397398" cy="7870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76F3FC-68DE-4D16-AEC5-DC0C9252F795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  <a:br>
              <a:rPr lang="en-US" sz="1300" cap="none" dirty="0">
                <a:highlight>
                  <a:srgbClr val="000000"/>
                </a:highlight>
              </a:rPr>
            </a:b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 dirty="0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759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0F97D4-38F1-4FC2-A9D4-D682AEA4DE2A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9A1B-7C41-4DF2-ABB5-29A33DCA117D}"/>
              </a:ext>
            </a:extLst>
          </p:cNvPr>
          <p:cNvSpPr txBox="1"/>
          <p:nvPr/>
        </p:nvSpPr>
        <p:spPr>
          <a:xfrm>
            <a:off x="1096497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6503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dirty="0">
                <a:highlight>
                  <a:srgbClr val="000000"/>
                </a:highlight>
              </a:rPr>
              <a:t> action)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(action)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._action();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Shorter than “this._action?.Invoke();”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8" y="3612834"/>
            <a:ext cx="578137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	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(() =&gt;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Button.Action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Void method passed to</a:t>
            </a:r>
            <a:b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							  // internal Action delegate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Binding part (aka. “subscription”)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 err="1">
                <a:highlight>
                  <a:srgbClr val="000000"/>
                </a:highlight>
              </a:rPr>
              <a:t>button.OnClick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This can also be also handled by a framework itself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	</a:t>
            </a:r>
            <a:r>
              <a:rPr lang="en-US" sz="1300" dirty="0" err="1">
                <a:highlight>
                  <a:srgbClr val="000000"/>
                </a:highlight>
              </a:rPr>
              <a:t>button.Click</a:t>
            </a:r>
            <a:r>
              <a:rPr lang="en-US" sz="1300" dirty="0">
                <a:highlight>
                  <a:srgbClr val="000000"/>
                </a:highlight>
              </a:rPr>
              <a:t>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Click event might occur on UI layer directly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E25B6-283F-4849-B45D-E76CC1F5D0AA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OnClick(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Click()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7B9A-ED1B-4FB4-B749-4DD6369AF0DA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06B0AF-A58F-4D99-B7B5-99F163C6FBF0}"/>
              </a:ext>
            </a:extLst>
          </p:cNvPr>
          <p:cNvSpPr txBox="1">
            <a:spLocks/>
          </p:cNvSpPr>
          <p:nvPr/>
        </p:nvSpPr>
        <p:spPr>
          <a:xfrm>
            <a:off x="413355" y="943572"/>
            <a:ext cx="2792831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_action;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action)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 action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 rot="4499401">
            <a:off x="3679330" y="220406"/>
            <a:ext cx="218353" cy="171514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EB37C-A02C-44E4-98C1-C1A1F16F2032}"/>
              </a:ext>
            </a:extLst>
          </p:cNvPr>
          <p:cNvSpPr/>
          <p:nvPr/>
        </p:nvSpPr>
        <p:spPr>
          <a:xfrm>
            <a:off x="995423" y="3784922"/>
            <a:ext cx="481506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75878-5282-4E69-9878-B43BC20F97E6}"/>
              </a:ext>
            </a:extLst>
          </p:cNvPr>
          <p:cNvSpPr/>
          <p:nvPr/>
        </p:nvSpPr>
        <p:spPr>
          <a:xfrm>
            <a:off x="8034759" y="198699"/>
            <a:ext cx="3933464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F23F7-C818-4560-AC38-47279E313C23}"/>
              </a:ext>
            </a:extLst>
          </p:cNvPr>
          <p:cNvSpPr/>
          <p:nvPr/>
        </p:nvSpPr>
        <p:spPr>
          <a:xfrm>
            <a:off x="6011897" y="3516770"/>
            <a:ext cx="5956325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A7790-5930-47C7-9746-6955E28C1450}"/>
              </a:ext>
            </a:extLst>
          </p:cNvPr>
          <p:cNvSpPr/>
          <p:nvPr/>
        </p:nvSpPr>
        <p:spPr>
          <a:xfrm>
            <a:off x="308847" y="829243"/>
            <a:ext cx="298993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01D6D70-62FD-41F4-A390-0E63563F8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965" y="1089948"/>
            <a:ext cx="3493625" cy="363252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110A9D-46F4-4847-8113-D5A401F74CDB}"/>
              </a:ext>
            </a:extLst>
          </p:cNvPr>
          <p:cNvSpPr txBox="1"/>
          <p:nvPr/>
        </p:nvSpPr>
        <p:spPr>
          <a:xfrm>
            <a:off x="5316029" y="1985554"/>
            <a:ext cx="1321803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Passing method</a:t>
            </a:r>
            <a:b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to the delegate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32D6FB-FFD5-48D4-93FB-33ECD3C4D801}"/>
              </a:ext>
            </a:extLst>
          </p:cNvPr>
          <p:cNvCxnSpPr>
            <a:cxnSpLocks/>
          </p:cNvCxnSpPr>
          <p:nvPr/>
        </p:nvCxnSpPr>
        <p:spPr>
          <a:xfrm rot="10800000">
            <a:off x="3936610" y="4757195"/>
            <a:ext cx="2760312" cy="214132"/>
          </a:xfrm>
          <a:prstGeom prst="curvedConnector2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6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7" grpId="0" animBg="1"/>
      <p:bldP spid="11" grpId="0" animBg="1"/>
      <p:bldP spid="13" grpId="0" animBg="1"/>
      <p:bldP spid="10" grpId="0" animBg="1"/>
      <p:bldP spid="12" grpId="1" animBg="1"/>
      <p:bldP spid="17" grpId="0" animBg="1"/>
      <p:bldP spid="14" grpId="0" animBg="1"/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More often case is to use </a:t>
            </a:r>
            <a:r>
              <a:rPr lang="en-US" sz="2000" b="1" cap="none" dirty="0">
                <a:solidFill>
                  <a:schemeClr val="bg1"/>
                </a:solidFill>
              </a:rPr>
              <a:t>constructors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commands to pass actions inside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Creating command and assigning / binding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action to it is happening in the same place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(class or method scope)</a:t>
            </a:r>
          </a:p>
        </p:txBody>
      </p:sp>
    </p:spTree>
    <p:extLst>
      <p:ext uri="{BB962C8B-B14F-4D97-AF65-F5344CB8AC3E}">
        <p14:creationId xmlns:p14="http://schemas.microsoft.com/office/powerpoint/2010/main" val="4653602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7. Adapter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Introducing a necessary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</a:t>
            </a:r>
            <a:r>
              <a:rPr lang="en-US" sz="1800" cap="none" dirty="0">
                <a:highlight>
                  <a:srgbClr val="000000"/>
                </a:highlight>
              </a:rPr>
              <a:t> “switch” / “extension”, for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components of the system which were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designed to collaborate</a:t>
            </a:r>
            <a:b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with each other (on the day when they were developed).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mentioned trick is used mostly with parts of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legacy solution</a:t>
            </a:r>
            <a:r>
              <a:rPr lang="en-US" sz="1800" cap="none" dirty="0">
                <a:highlight>
                  <a:srgbClr val="000000"/>
                </a:highlight>
              </a:rPr>
              <a:t>, since they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cannot be modified anymore. New components which are not matching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existing interface (or does not use one) should be just refactored to do so.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 descr="Adapter design&amp;nbsp;pattern">
            <a:extLst>
              <a:ext uri="{FF2B5EF4-FFF2-40B4-BE49-F238E27FC236}">
                <a16:creationId xmlns:a16="http://schemas.microsoft.com/office/drawing/2014/main" id="{186BCD62-9509-478E-B581-A2A80348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ymbol zastępczy tekstu 7">
            <a:extLst>
              <a:ext uri="{FF2B5EF4-FFF2-40B4-BE49-F238E27FC236}">
                <a16:creationId xmlns:a16="http://schemas.microsoft.com/office/drawing/2014/main" id="{4A5C8889-92B7-4798-A275-E2DA887A2759}"/>
              </a:ext>
            </a:extLst>
          </p:cNvPr>
          <p:cNvSpPr txBox="1">
            <a:spLocks/>
          </p:cNvSpPr>
          <p:nvPr/>
        </p:nvSpPr>
        <p:spPr>
          <a:xfrm>
            <a:off x="9927657" y="4989331"/>
            <a:ext cx="1477762" cy="81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cap="none" dirty="0">
                <a:highlight>
                  <a:srgbClr val="000000"/>
                </a:highlight>
              </a:rPr>
              <a:t>It is also possible to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use it with complex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systems based on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many dependencies</a:t>
            </a:r>
          </a:p>
        </p:txBody>
      </p:sp>
      <p:sp>
        <p:nvSpPr>
          <p:cNvPr id="10" name="Symbol zastępczy tekstu 7">
            <a:extLst>
              <a:ext uri="{FF2B5EF4-FFF2-40B4-BE49-F238E27FC236}">
                <a16:creationId xmlns:a16="http://schemas.microsoft.com/office/drawing/2014/main" id="{3695150D-F521-46E0-8B2E-27FC37A97E6D}"/>
              </a:ext>
            </a:extLst>
          </p:cNvPr>
          <p:cNvSpPr txBox="1">
            <a:spLocks/>
          </p:cNvSpPr>
          <p:nvPr/>
        </p:nvSpPr>
        <p:spPr>
          <a:xfrm>
            <a:off x="368650" y="2038680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Different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9547155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Extracting certain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into a dedicated interfaces to manage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group them respectively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Using adapters,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change the previously existing code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contracts, implementations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584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By introducing adapters you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need to bear in mind about existence of an additional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communication layer – which might not be obvious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when looking at the code for the first time or after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 while.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That’s why it is recommended to use adapters only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for legacy code </a:t>
            </a:r>
            <a:r>
              <a:rPr lang="en-US" dirty="0">
                <a:highlight>
                  <a:srgbClr val="000000"/>
                </a:highlight>
              </a:rPr>
              <a:t>which cannot be changed that easily,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but to invest time in code refactor (contracts, generics)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case of the new code which can still be modified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Solving bad design by introducing adapters can be perceived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as an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and should be avoided in favor of refactor</a:t>
            </a:r>
          </a:p>
        </p:txBody>
      </p:sp>
    </p:spTree>
    <p:extLst>
      <p:ext uri="{BB962C8B-B14F-4D97-AF65-F5344CB8AC3E}">
        <p14:creationId xmlns:p14="http://schemas.microsoft.com/office/powerpoint/2010/main" val="12434749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https://refactoring.guru/design-patterns/adapter/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https://refactoring.guru/design-patterns/adapter/csharp/example/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https://dofactory.com/net/adapter-design-pattern/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1C8BF-9F7A-42B6-B809-CB55150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89" y="1315022"/>
            <a:ext cx="4859019" cy="265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C2BBF-5D2E-4956-B719-FE79E97D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6" y="4862071"/>
            <a:ext cx="6097268" cy="14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43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60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074" name="Picture 2" descr="EU to UK Adapter Schuko Euro Socket 2 Pin to 13 Amp 3 Pin Plug Type">
            <a:extLst>
              <a:ext uri="{FF2B5EF4-FFF2-40B4-BE49-F238E27FC236}">
                <a16:creationId xmlns:a16="http://schemas.microsoft.com/office/drawing/2014/main" id="{88BE4902-ABE6-4845-BCD3-1A27C187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58" y="1373966"/>
            <a:ext cx="4719484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614032" y="4826026"/>
            <a:ext cx="4494313" cy="887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Adapter is not (should not) changing behavior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an object, just enables to connect it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incompatible part of some existing system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391C948-F563-46B2-B3CF-7744A32F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780" y="1380174"/>
            <a:ext cx="1297931" cy="130359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5BDA50D-1EC5-4300-83A2-6C100590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922" y="4905282"/>
            <a:ext cx="1188168" cy="11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67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138326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4" name="Picture 4" descr="Adapter design pattern (class adapter)">
            <a:extLst>
              <a:ext uri="{FF2B5EF4-FFF2-40B4-BE49-F238E27FC236}">
                <a16:creationId xmlns:a16="http://schemas.microsoft.com/office/drawing/2014/main" id="{94D218AB-762B-40CD-B8DE-5FE8B861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89" y="2101644"/>
            <a:ext cx="6836879" cy="3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1C97FE-3C79-4B93-870A-1956D2291F8B}"/>
              </a:ext>
            </a:extLst>
          </p:cNvPr>
          <p:cNvGrpSpPr/>
          <p:nvPr/>
        </p:nvGrpSpPr>
        <p:grpSpPr>
          <a:xfrm>
            <a:off x="4404852" y="3087329"/>
            <a:ext cx="4395018" cy="255639"/>
            <a:chOff x="4404852" y="3097161"/>
            <a:chExt cx="4395018" cy="2556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0E3565-097B-41DC-98A8-DB230072F43B}"/>
                </a:ext>
              </a:extLst>
            </p:cNvPr>
            <p:cNvSpPr/>
            <p:nvPr/>
          </p:nvSpPr>
          <p:spPr>
            <a:xfrm>
              <a:off x="4404852" y="3097161"/>
              <a:ext cx="1229032" cy="2556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122CA-D215-4377-B2ED-61628DA0E368}"/>
                </a:ext>
              </a:extLst>
            </p:cNvPr>
            <p:cNvSpPr/>
            <p:nvPr/>
          </p:nvSpPr>
          <p:spPr>
            <a:xfrm>
              <a:off x="6390967" y="3106992"/>
              <a:ext cx="2408903" cy="24580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Adapter is working on two ways: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converting</a:t>
            </a:r>
            <a:r>
              <a:rPr lang="en-US" sz="1400" cap="none" dirty="0"/>
              <a:t> data from A to B (to match signatures)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changing</a:t>
            </a:r>
            <a:r>
              <a:rPr lang="en-US" sz="1400" cap="none" dirty="0"/>
              <a:t> signatures (if a behavior is too different)</a:t>
            </a:r>
          </a:p>
        </p:txBody>
      </p:sp>
    </p:spTree>
    <p:extLst>
      <p:ext uri="{BB962C8B-B14F-4D97-AF65-F5344CB8AC3E}">
        <p14:creationId xmlns:p14="http://schemas.microsoft.com/office/powerpoint/2010/main" val="289436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3C77-CE5C-4175-A8D7-F6452A2E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7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56D9B3-944D-407D-AB95-8572FAB7D14C}"/>
              </a:ext>
            </a:extLst>
          </p:cNvPr>
          <p:cNvSpPr txBox="1">
            <a:spLocks/>
          </p:cNvSpPr>
          <p:nvPr/>
        </p:nvSpPr>
        <p:spPr>
          <a:xfrm>
            <a:off x="415157" y="3957484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Compilation error (not implementing interface)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dogName = animal.GetName();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Data discrepancy (name will not contain age)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413355" y="941663"/>
            <a:ext cx="3588374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C21074-3B30-4640-B463-D60054AEE85C}"/>
              </a:ext>
            </a:extLst>
          </p:cNvPr>
          <p:cNvSpPr txBox="1">
            <a:spLocks/>
          </p:cNvSpPr>
          <p:nvPr/>
        </p:nvSpPr>
        <p:spPr>
          <a:xfrm>
            <a:off x="8190273" y="941663"/>
            <a:ext cx="3588374" cy="15742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GetName()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7DF709A-EA52-480E-9AD7-B5E9D72C1925}"/>
              </a:ext>
            </a:extLst>
          </p:cNvPr>
          <p:cNvSpPr txBox="1">
            <a:spLocks/>
          </p:cNvSpPr>
          <p:nvPr/>
        </p:nvSpPr>
        <p:spPr>
          <a:xfrm>
            <a:off x="4438873" y="1873045"/>
            <a:ext cx="3314252" cy="31119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_dog;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dog)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 = dog;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._dog.GetName()}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04DE13-2E4B-4F15-A698-BEAAB5BB98DA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8412264" y="1856803"/>
            <a:ext cx="913059" cy="2231335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EA57E-B175-4738-8263-B0C2888DBA43}"/>
              </a:ext>
            </a:extLst>
          </p:cNvPr>
          <p:cNvSpPr txBox="1">
            <a:spLocks/>
          </p:cNvSpPr>
          <p:nvPr/>
        </p:nvSpPr>
        <p:spPr>
          <a:xfrm>
            <a:off x="5350206" y="4495471"/>
            <a:ext cx="2413079" cy="27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Enhancing behavior of Dog class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D70F21-5928-402F-AFC4-35B4E641F604}"/>
              </a:ext>
            </a:extLst>
          </p:cNvPr>
          <p:cNvSpPr txBox="1">
            <a:spLocks/>
          </p:cNvSpPr>
          <p:nvPr/>
        </p:nvSpPr>
        <p:spPr>
          <a:xfrm>
            <a:off x="413356" y="3957485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catName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5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"Cat: 5"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dogName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7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"Dog: 7“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7315D-0CB1-4E20-8A6A-4AF6E587C61F}"/>
              </a:ext>
            </a:extLst>
          </p:cNvPr>
          <p:cNvCxnSpPr>
            <a:cxnSpLocks/>
          </p:cNvCxnSpPr>
          <p:nvPr/>
        </p:nvCxnSpPr>
        <p:spPr>
          <a:xfrm>
            <a:off x="1123950" y="5798820"/>
            <a:ext cx="68199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50C953-526E-4E46-B728-EA0C38A46D6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1487329" y="3237271"/>
            <a:ext cx="1440427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C3070-D1FC-47BB-A9BA-D9C0DD9F04D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4832552" y="4154129"/>
            <a:ext cx="432623" cy="2094273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ECC48DE-08E8-45DB-9895-B78AACFB4ECC}"/>
              </a:ext>
            </a:extLst>
          </p:cNvPr>
          <p:cNvSpPr txBox="1">
            <a:spLocks/>
          </p:cNvSpPr>
          <p:nvPr/>
        </p:nvSpPr>
        <p:spPr>
          <a:xfrm>
            <a:off x="6787515" y="1914525"/>
            <a:ext cx="643890" cy="20955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D0178B-EAD0-410F-9B14-72B087B2A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9929" y="2515940"/>
            <a:ext cx="6419879" cy="3580060"/>
          </a:xfrm>
          <a:prstGeom prst="bentConnector3">
            <a:avLst>
              <a:gd name="adj1" fmla="val 225"/>
            </a:avLst>
          </a:prstGeom>
          <a:ln w="76200">
            <a:solidFill>
              <a:schemeClr val="accent4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F1DC666-DEE6-4729-AF26-92BBD34F5A1F}"/>
              </a:ext>
            </a:extLst>
          </p:cNvPr>
          <p:cNvSpPr txBox="1">
            <a:spLocks/>
          </p:cNvSpPr>
          <p:nvPr/>
        </p:nvSpPr>
        <p:spPr>
          <a:xfrm>
            <a:off x="9213267" y="6220478"/>
            <a:ext cx="2413079" cy="498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This is the “side effect” (see cons section) when using adapters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23828-1BD4-4319-BE77-B41B7ADBA88F}"/>
              </a:ext>
            </a:extLst>
          </p:cNvPr>
          <p:cNvGrpSpPr/>
          <p:nvPr/>
        </p:nvGrpSpPr>
        <p:grpSpPr>
          <a:xfrm>
            <a:off x="10011817" y="4930041"/>
            <a:ext cx="815981" cy="777307"/>
            <a:chOff x="8868793" y="4774380"/>
            <a:chExt cx="815981" cy="7773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65E442-6E13-4A0D-A431-FFA0B5E9B33A}"/>
                </a:ext>
              </a:extLst>
            </p:cNvPr>
            <p:cNvCxnSpPr/>
            <p:nvPr/>
          </p:nvCxnSpPr>
          <p:spPr>
            <a:xfrm flipV="1">
              <a:off x="8868793" y="4774380"/>
              <a:ext cx="815981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A3D7A-50E1-4552-A971-C85C221C9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8954" y="4774380"/>
              <a:ext cx="801818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2572DC-D1D3-4C8C-89E3-F08220A0400F}"/>
              </a:ext>
            </a:extLst>
          </p:cNvPr>
          <p:cNvGrpSpPr/>
          <p:nvPr/>
        </p:nvGrpSpPr>
        <p:grpSpPr>
          <a:xfrm>
            <a:off x="4889461" y="1194319"/>
            <a:ext cx="5328959" cy="2921074"/>
            <a:chOff x="4889461" y="1194319"/>
            <a:chExt cx="5328959" cy="29210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31E1B0-013F-412F-944B-B1A6DC3938FA}"/>
                </a:ext>
              </a:extLst>
            </p:cNvPr>
            <p:cNvSpPr/>
            <p:nvPr/>
          </p:nvSpPr>
          <p:spPr>
            <a:xfrm>
              <a:off x="6279885" y="3902033"/>
              <a:ext cx="124396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D2C15E-7777-48DC-BDDD-A7ADE980344B}"/>
                </a:ext>
              </a:extLst>
            </p:cNvPr>
            <p:cNvSpPr/>
            <p:nvPr/>
          </p:nvSpPr>
          <p:spPr>
            <a:xfrm>
              <a:off x="9427845" y="1378585"/>
              <a:ext cx="79057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1ADB3E49-69D9-4FE8-820A-4042B86CCA3C}"/>
                </a:ext>
              </a:extLst>
            </p:cNvPr>
            <p:cNvSpPr txBox="1">
              <a:spLocks/>
            </p:cNvSpPr>
            <p:nvPr/>
          </p:nvSpPr>
          <p:spPr>
            <a:xfrm>
              <a:off x="4889461" y="1194319"/>
              <a:ext cx="2413079" cy="49876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Adapter is changing the original method / interface of the 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2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15" grpId="0" animBg="1"/>
      <p:bldP spid="16" grpId="0"/>
      <p:bldP spid="17" grpId="0" animBg="1"/>
      <p:bldP spid="31" grpId="0" animBg="1"/>
      <p:bldP spid="3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Prefer refactor</a:t>
            </a:r>
            <a:r>
              <a:rPr lang="en-US" sz="2000" cap="none" dirty="0">
                <a:solidFill>
                  <a:schemeClr val="bg1"/>
                </a:solidFill>
              </a:rPr>
              <a:t> if possible. Consider adapter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only if you have no other choice (legacy)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When implementing adapters use </a:t>
            </a:r>
            <a:r>
              <a:rPr lang="en-US" sz="2000" b="1" cap="none" dirty="0">
                <a:solidFill>
                  <a:schemeClr val="bg1"/>
                </a:solidFill>
              </a:rPr>
              <a:t>dependency injection</a:t>
            </a:r>
            <a:r>
              <a:rPr lang="en-US" sz="2000" cap="none" dirty="0">
                <a:solidFill>
                  <a:schemeClr val="bg1"/>
                </a:solidFill>
              </a:rPr>
              <a:t> (constructor or property) and avoid creating new,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hardcoded ones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 </a:t>
            </a:r>
            <a:r>
              <a:rPr lang="en-US" sz="2000" b="1" cap="none" dirty="0">
                <a:solidFill>
                  <a:schemeClr val="bg1"/>
                </a:solidFill>
              </a:rPr>
              <a:t>Adapter</a:t>
            </a:r>
            <a:r>
              <a:rPr lang="en-US" sz="2000" cap="none" dirty="0">
                <a:solidFill>
                  <a:schemeClr val="bg1"/>
                </a:solidFill>
              </a:rPr>
              <a:t>” in class name</a:t>
            </a:r>
          </a:p>
        </p:txBody>
      </p:sp>
    </p:spTree>
    <p:extLst>
      <p:ext uri="{BB962C8B-B14F-4D97-AF65-F5344CB8AC3E}">
        <p14:creationId xmlns:p14="http://schemas.microsoft.com/office/powerpoint/2010/main" val="33256518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8. Decorator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It allows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new behavior</a:t>
            </a:r>
            <a:r>
              <a:rPr lang="en-US" sz="1800" cap="none" dirty="0">
                <a:highlight>
                  <a:srgbClr val="000000"/>
                </a:highlight>
              </a:rPr>
              <a:t> to an already existing object (without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modifying this object internal implementation – Open/Close</a:t>
            </a:r>
            <a:r>
              <a:rPr lang="pl-PL" sz="1800" cap="none" dirty="0">
                <a:highlight>
                  <a:srgbClr val="000000"/>
                </a:highlight>
              </a:rPr>
              <a:t>d</a:t>
            </a:r>
            <a:r>
              <a:rPr lang="en-US" sz="1800" cap="none" dirty="0">
                <a:highlight>
                  <a:srgbClr val="000000"/>
                </a:highlight>
              </a:rPr>
              <a:t> Principle).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way to achieve this result is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place source object </a:t>
            </a:r>
            <a:r>
              <a:rPr lang="en-US" sz="1800" cap="none" dirty="0">
                <a:highlight>
                  <a:srgbClr val="000000"/>
                </a:highlight>
              </a:rPr>
              <a:t>(with A behavior),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a special wrapper class</a:t>
            </a:r>
            <a:r>
              <a:rPr lang="en-US" sz="1800" cap="none" dirty="0">
                <a:highlight>
                  <a:srgbClr val="000000"/>
                </a:highlight>
              </a:rPr>
              <a:t> (which is exposing additional B behavior).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A85946-028A-49C3-BA1F-51EDB6248DA2}"/>
              </a:ext>
            </a:extLst>
          </p:cNvPr>
          <p:cNvGrpSpPr/>
          <p:nvPr/>
        </p:nvGrpSpPr>
        <p:grpSpPr>
          <a:xfrm>
            <a:off x="368649" y="300339"/>
            <a:ext cx="2374738" cy="1639563"/>
            <a:chOff x="493108" y="233625"/>
            <a:chExt cx="2374738" cy="1639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671275-7F96-420D-91C5-9359192A569A}"/>
                </a:ext>
              </a:extLst>
            </p:cNvPr>
            <p:cNvGrpSpPr/>
            <p:nvPr/>
          </p:nvGrpSpPr>
          <p:grpSpPr>
            <a:xfrm>
              <a:off x="1741120" y="397783"/>
              <a:ext cx="1126726" cy="1250525"/>
              <a:chOff x="1623133" y="4988939"/>
              <a:chExt cx="1126726" cy="1250525"/>
            </a:xfrm>
          </p:grpSpPr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4DD2319E-A89D-4FE3-9914-F23008C58487}"/>
                  </a:ext>
                </a:extLst>
              </p:cNvPr>
              <p:cNvSpPr/>
              <p:nvPr/>
            </p:nvSpPr>
            <p:spPr>
              <a:xfrm>
                <a:off x="1623133" y="4988939"/>
                <a:ext cx="1126726" cy="1126726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Scroll: Horizontal 2">
                <a:extLst>
                  <a:ext uri="{FF2B5EF4-FFF2-40B4-BE49-F238E27FC236}">
                    <a16:creationId xmlns:a16="http://schemas.microsoft.com/office/drawing/2014/main" id="{B1F314E6-9BE7-4EA9-BD2B-11ADF3500A4C}"/>
                  </a:ext>
                </a:extLst>
              </p:cNvPr>
              <p:cNvSpPr/>
              <p:nvPr/>
            </p:nvSpPr>
            <p:spPr>
              <a:xfrm>
                <a:off x="1914366" y="5669193"/>
                <a:ext cx="717506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 fly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3692BD-FF77-4E61-ADF1-40B3CBE53736}"/>
                </a:ext>
              </a:extLst>
            </p:cNvPr>
            <p:cNvGrpSpPr/>
            <p:nvPr/>
          </p:nvGrpSpPr>
          <p:grpSpPr>
            <a:xfrm>
              <a:off x="493108" y="826678"/>
              <a:ext cx="924232" cy="1046510"/>
              <a:chOff x="368650" y="5191433"/>
              <a:chExt cx="924232" cy="1046510"/>
            </a:xfrm>
          </p:grpSpPr>
          <p:sp>
            <p:nvSpPr>
              <p:cNvPr id="2" name="Cube 1">
                <a:extLst>
                  <a:ext uri="{FF2B5EF4-FFF2-40B4-BE49-F238E27FC236}">
                    <a16:creationId xmlns:a16="http://schemas.microsoft.com/office/drawing/2014/main" id="{8C7DE643-1C63-4A9C-AC5A-0930165FC54B}"/>
                  </a:ext>
                </a:extLst>
              </p:cNvPr>
              <p:cNvSpPr/>
              <p:nvPr/>
            </p:nvSpPr>
            <p:spPr>
              <a:xfrm>
                <a:off x="368650" y="5191433"/>
                <a:ext cx="924232" cy="924232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Scroll: Horizontal 10">
                <a:extLst>
                  <a:ext uri="{FF2B5EF4-FFF2-40B4-BE49-F238E27FC236}">
                    <a16:creationId xmlns:a16="http://schemas.microsoft.com/office/drawing/2014/main" id="{56EE6CD0-DE9D-4D55-86FA-D21511E942EB}"/>
                  </a:ext>
                </a:extLst>
              </p:cNvPr>
              <p:cNvSpPr/>
              <p:nvPr/>
            </p:nvSpPr>
            <p:spPr>
              <a:xfrm>
                <a:off x="614211" y="5667672"/>
                <a:ext cx="560374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</a:t>
                </a:r>
                <a:br>
                  <a:rPr lang="en-US" sz="1050" dirty="0">
                    <a:solidFill>
                      <a:schemeClr val="bg1"/>
                    </a:solidFill>
                  </a:rPr>
                </a:br>
                <a:r>
                  <a:rPr lang="en-US" sz="1050" dirty="0">
                    <a:solidFill>
                      <a:schemeClr val="bg1"/>
                    </a:solidFill>
                  </a:rPr>
                  <a:t>walk</a:t>
                </a:r>
              </a:p>
            </p:txBody>
          </p:sp>
        </p:grpSp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1187B6D8-9BB7-445C-8CCE-236668D57310}"/>
                </a:ext>
              </a:extLst>
            </p:cNvPr>
            <p:cNvSpPr/>
            <p:nvPr/>
          </p:nvSpPr>
          <p:spPr>
            <a:xfrm>
              <a:off x="865239" y="233625"/>
              <a:ext cx="1630476" cy="720613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1420145" y="1838821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Enhanced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22317465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Each wrapper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can be responsible for a single behavior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When using decorator, the programmer can keep the already existing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unchanged, and extending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new behaviors by adding more wrappers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Adding/Removing</a:t>
            </a:r>
            <a:r>
              <a:rPr lang="en-US" dirty="0">
                <a:highlight>
                  <a:srgbClr val="000000"/>
                </a:highlight>
              </a:rPr>
              <a:t> behaviors of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(adding – using new wrapper around object,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removing – using narrower/no wrapper)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Stacking behaviors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from different wrappers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You need to create additional objects: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spc="-20" dirty="0">
                <a:highlight>
                  <a:srgbClr val="000000"/>
                </a:highlight>
              </a:rPr>
              <a:t>“wrappers”, which are containing additional logic. More complex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your idea / intention is going to be, the more objects you need,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relationships between them can be also complex.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For example, you can build either a chain of </a:t>
            </a:r>
            <a:r>
              <a:rPr lang="en-US" b="1" dirty="0">
                <a:highlight>
                  <a:srgbClr val="000000"/>
                </a:highlight>
              </a:rPr>
              <a:t>inheritance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WalkingObject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SwimmingObject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FlyingObject</a:t>
            </a:r>
            <a:r>
              <a:rPr lang="en-US" dirty="0">
                <a:highlight>
                  <a:srgbClr val="000000"/>
                </a:highlight>
              </a:rPr>
              <a:t> =&gt; …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or a </a:t>
            </a:r>
            <a:r>
              <a:rPr lang="en-US" b="1" dirty="0">
                <a:highlight>
                  <a:srgbClr val="000000"/>
                </a:highlight>
              </a:rPr>
              <a:t>composition </a:t>
            </a:r>
            <a:r>
              <a:rPr lang="en-US" dirty="0">
                <a:highlight>
                  <a:srgbClr val="000000"/>
                </a:highlight>
              </a:rPr>
              <a:t>of behaviors placed in a smaller amount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of wrappers (less SRP) but then unable to decouple them.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implement order-independent decorator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manage wrappers stack</a:t>
            </a:r>
            <a:r>
              <a:rPr lang="en-US" dirty="0">
                <a:highlight>
                  <a:srgbClr val="000000"/>
                </a:highlight>
              </a:rPr>
              <a:t> (A =&gt; B =&gt; C =&gt; D)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357903BE-3A79-4C3A-B8C5-733AC2262172}"/>
              </a:ext>
            </a:extLst>
          </p:cNvPr>
          <p:cNvSpPr/>
          <p:nvPr/>
        </p:nvSpPr>
        <p:spPr>
          <a:xfrm rot="18900000">
            <a:off x="9639198" y="6054740"/>
            <a:ext cx="236273" cy="236824"/>
          </a:xfrm>
          <a:prstGeom prst="plus">
            <a:avLst>
              <a:gd name="adj" fmla="val 458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F4C5444-3E4C-48A3-B579-115A112D0248}"/>
              </a:ext>
            </a:extLst>
          </p:cNvPr>
          <p:cNvSpPr/>
          <p:nvPr/>
        </p:nvSpPr>
        <p:spPr>
          <a:xfrm>
            <a:off x="10895075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CF8F-D70E-48E1-B185-934788C655EE}"/>
              </a:ext>
            </a:extLst>
          </p:cNvPr>
          <p:cNvSpPr txBox="1"/>
          <p:nvPr/>
        </p:nvSpPr>
        <p:spPr>
          <a:xfrm>
            <a:off x="11034244" y="5497399"/>
            <a:ext cx="971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OperationA();</a:t>
            </a:r>
            <a:br>
              <a:rPr lang="en-US" sz="1100" dirty="0"/>
            </a:br>
            <a:r>
              <a:rPr lang="en-US" sz="1100" dirty="0"/>
              <a:t>OperationB();</a:t>
            </a:r>
            <a:br>
              <a:rPr lang="en-US" sz="1100" dirty="0"/>
            </a:br>
            <a:r>
              <a:rPr lang="en-US" sz="1100" dirty="0"/>
              <a:t>OperationC();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AFF4B2D-4027-43EE-84EE-C3AABC79CADA}"/>
              </a:ext>
            </a:extLst>
          </p:cNvPr>
          <p:cNvSpPr/>
          <p:nvPr/>
        </p:nvSpPr>
        <p:spPr>
          <a:xfrm rot="10800000">
            <a:off x="11900281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3023</TotalTime>
  <Words>9864</Words>
  <Application>Microsoft Office PowerPoint</Application>
  <PresentationFormat>Widescreen</PresentationFormat>
  <Paragraphs>1196</Paragraphs>
  <Slides>119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4" baseType="lpstr">
      <vt:lpstr>Arial</vt:lpstr>
      <vt:lpstr>Calibri</vt:lpstr>
      <vt:lpstr>Calibri Light</vt:lpstr>
      <vt:lpstr>inherit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PowerPoint Presentation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PowerPoint Presentation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PowerPoint Presentation</vt:lpstr>
      <vt:lpstr>3. Builder</vt:lpstr>
      <vt:lpstr>4. FAÇADE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PowerPoint Presentation</vt:lpstr>
      <vt:lpstr>CONVENTION:</vt:lpstr>
      <vt:lpstr>5.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PowerPoint Presentation</vt:lpstr>
      <vt:lpstr>CONVENTION:</vt:lpstr>
      <vt:lpstr>6. Command</vt:lpstr>
      <vt:lpstr>Benefits and costs of using:</vt:lpstr>
      <vt:lpstr>Resources:</vt:lpstr>
      <vt:lpstr>The most popular usages:</vt:lpstr>
      <vt:lpstr>PowerPoint Presentation</vt:lpstr>
      <vt:lpstr>Life examples:</vt:lpstr>
      <vt:lpstr>Life examples:</vt:lpstr>
      <vt:lpstr>PowerPoint Presentation</vt:lpstr>
      <vt:lpstr>Do I need TO reinvent the wheel?</vt:lpstr>
      <vt:lpstr>The naming confusion</vt:lpstr>
      <vt:lpstr>Implementation</vt:lpstr>
      <vt:lpstr>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  <vt:lpstr>7. Adapter</vt:lpstr>
      <vt:lpstr>Benefits and costs of using:</vt:lpstr>
      <vt:lpstr>Resources:</vt:lpstr>
      <vt:lpstr>PowerPoint Presentation</vt:lpstr>
      <vt:lpstr>Life examples:</vt:lpstr>
      <vt:lpstr>Integrate an interface/or interface-less class of an older payment system, to start using PayPal token-based authentication method</vt:lpstr>
      <vt:lpstr>Implementation</vt:lpstr>
      <vt:lpstr>Adapter is working on two ways: - converting data from A to B (to match signatures) - changing signatures (if a behavior is too different)</vt:lpstr>
      <vt:lpstr>PowerPoint Presentation</vt:lpstr>
      <vt:lpstr>PowerPoint Presentation</vt:lpstr>
      <vt:lpstr>CONVENTION:</vt:lpstr>
      <vt:lpstr>8. Decorator</vt:lpstr>
      <vt:lpstr>Benefits and costs of using:</vt:lpstr>
      <vt:lpstr>Resources:</vt:lpstr>
      <vt:lpstr>PowerPoint Presentation</vt:lpstr>
      <vt:lpstr>Life examples:</vt:lpstr>
      <vt:lpstr>By adding more layers of specialized clothes we are gaining a level of weather protection, e.g.; cold-proof, wind-proof, water-proof…</vt:lpstr>
      <vt:lpstr>Integrate an interface/or interface-less class of an older payment system, to start using PayPal token-based authentication method</vt:lpstr>
      <vt:lpstr>Implementation</vt:lpstr>
      <vt:lpstr>PowerPoint Presentation</vt:lpstr>
      <vt:lpstr>PowerPoint Presentation</vt:lpstr>
      <vt:lpstr>PowerPoint Presentation</vt:lpstr>
      <vt:lpstr>CONVENTION:</vt:lpstr>
      <vt:lpstr>9. Proxy</vt:lpstr>
      <vt:lpstr>Benefits and costs of using:</vt:lpstr>
      <vt:lpstr>Resources:</vt:lpstr>
      <vt:lpstr>PowerPoint Presentation</vt:lpstr>
      <vt:lpstr>Life examples: (business is the same)</vt:lpstr>
      <vt:lpstr>Implementation</vt:lpstr>
      <vt:lpstr>PowerPoint Presentation</vt:lpstr>
      <vt:lpstr>PowerPoint Presentation</vt:lpstr>
      <vt:lpstr>PowerPoint Presentation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603</cp:revision>
  <dcterms:created xsi:type="dcterms:W3CDTF">2020-08-17T19:59:22Z</dcterms:created>
  <dcterms:modified xsi:type="dcterms:W3CDTF">2022-05-19T12:54:45Z</dcterms:modified>
</cp:coreProperties>
</file>